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58" r:id="rId4"/>
    <p:sldId id="267" r:id="rId5"/>
    <p:sldId id="272" r:id="rId6"/>
    <p:sldId id="273" r:id="rId7"/>
    <p:sldId id="268" r:id="rId8"/>
    <p:sldId id="270" r:id="rId9"/>
    <p:sldId id="271" r:id="rId10"/>
    <p:sldId id="276" r:id="rId11"/>
    <p:sldId id="274" r:id="rId12"/>
    <p:sldId id="275" r:id="rId13"/>
    <p:sldId id="277" r:id="rId14"/>
    <p:sldId id="269" r:id="rId15"/>
    <p:sldId id="279" r:id="rId16"/>
    <p:sldId id="280" r:id="rId17"/>
    <p:sldId id="281" r:id="rId18"/>
    <p:sldId id="282" r:id="rId19"/>
    <p:sldId id="283" r:id="rId20"/>
    <p:sldId id="278" r:id="rId21"/>
    <p:sldId id="260" r:id="rId22"/>
    <p:sldId id="261" r:id="rId23"/>
    <p:sldId id="284" r:id="rId24"/>
    <p:sldId id="285" r:id="rId25"/>
    <p:sldId id="286" r:id="rId26"/>
    <p:sldId id="262" r:id="rId27"/>
    <p:sldId id="291" r:id="rId28"/>
    <p:sldId id="288" r:id="rId29"/>
    <p:sldId id="289" r:id="rId30"/>
    <p:sldId id="292"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07" autoAdjust="0"/>
  </p:normalViewPr>
  <p:slideViewPr>
    <p:cSldViewPr>
      <p:cViewPr varScale="1">
        <p:scale>
          <a:sx n="88" d="100"/>
          <a:sy n="88" d="100"/>
        </p:scale>
        <p:origin x="200" y="111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4/3/18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4/3/18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4/3/18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4/3/18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4/3/18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4/3/18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19.tiff"/><Relationship Id="rId2" Type="http://schemas.openxmlformats.org/officeDocument/2006/relationships/image" Target="../media/image9.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_rels/slide24.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5.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6" Type="http://schemas.openxmlformats.org/officeDocument/2006/relationships/image" Target="../media/image25.tiff"/><Relationship Id="rId1" Type="http://schemas.openxmlformats.org/officeDocument/2006/relationships/slideLayout" Target="../slideLayouts/slideLayout6.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6.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2.tiff"/><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image" Target="../media/image21.tiff"/><Relationship Id="rId2" Type="http://schemas.openxmlformats.org/officeDocument/2006/relationships/image" Target="../media/image9.tiff"/><Relationship Id="rId16"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image" Target="../media/image13.tiff"/><Relationship Id="rId11" Type="http://schemas.openxmlformats.org/officeDocument/2006/relationships/image" Target="../media/image20.tiff"/><Relationship Id="rId5" Type="http://schemas.openxmlformats.org/officeDocument/2006/relationships/image" Target="../media/image12.tiff"/><Relationship Id="rId15" Type="http://schemas.openxmlformats.org/officeDocument/2006/relationships/image" Target="../media/image24.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 Id="rId14" Type="http://schemas.openxmlformats.org/officeDocument/2006/relationships/image" Target="../media/image2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663" y="1052736"/>
            <a:ext cx="9144000" cy="2088232"/>
          </a:xfrm>
        </p:spPr>
        <p:txBody>
          <a:bodyPr/>
          <a:lstStyle/>
          <a:p>
            <a:pPr lvl="0" algn="ctr"/>
            <a:r>
              <a:rPr lang="en-US" sz="4800" dirty="0">
                <a:latin typeface="Times New Roman" panose="02020603050405020304" pitchFamily="18" charset="0"/>
                <a:cs typeface="Times New Roman" panose="02020603050405020304" pitchFamily="18" charset="0"/>
              </a:rPr>
              <a:t>Pattern Recognition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Clustering Algorithm: Maximum and Minimum Distance Algorithms</a:t>
            </a:r>
            <a:endParaRPr lang="en-US" dirty="0"/>
          </a:p>
        </p:txBody>
      </p:sp>
      <p:sp>
        <p:nvSpPr>
          <p:cNvPr id="4" name="Rectangle 3">
            <a:extLst>
              <a:ext uri="{FF2B5EF4-FFF2-40B4-BE49-F238E27FC236}">
                <a16:creationId xmlns:a16="http://schemas.microsoft.com/office/drawing/2014/main" id="{DC7B55F0-C6BC-594B-B91F-F406BDB2C27F}"/>
              </a:ext>
            </a:extLst>
          </p:cNvPr>
          <p:cNvSpPr/>
          <p:nvPr/>
        </p:nvSpPr>
        <p:spPr>
          <a:xfrm>
            <a:off x="2702992" y="3356992"/>
            <a:ext cx="6827342" cy="1251625"/>
          </a:xfrm>
          <a:prstGeom prst="rect">
            <a:avLst/>
          </a:prstGeom>
        </p:spPr>
        <p:txBody>
          <a:bodyPr wrap="square">
            <a:spAutoFit/>
          </a:bodyPr>
          <a:lstStyle/>
          <a:p>
            <a:pPr algn="ctr">
              <a:spcBef>
                <a:spcPts val="200"/>
              </a:spcBef>
            </a:pPr>
            <a:r>
              <a:rPr lang="en-US" altLang="zh-Hans" sz="2400" dirty="0">
                <a:latin typeface="+mj-ea"/>
                <a:ea typeface="+mj-ea"/>
              </a:rPr>
              <a:t>Yaakov</a:t>
            </a:r>
            <a:r>
              <a:rPr lang="zh-Hans" altLang="en-US" sz="2400" dirty="0">
                <a:latin typeface="+mj-ea"/>
                <a:ea typeface="+mj-ea"/>
              </a:rPr>
              <a:t> </a:t>
            </a:r>
            <a:r>
              <a:rPr lang="en-US" altLang="zh-Hans" sz="2400" dirty="0" err="1">
                <a:latin typeface="+mj-ea"/>
                <a:ea typeface="+mj-ea"/>
              </a:rPr>
              <a:t>Azat</a:t>
            </a:r>
            <a:endParaRPr lang="en-US" altLang="zh-Hans" sz="2400" dirty="0">
              <a:latin typeface="+mj-ea"/>
              <a:ea typeface="+mj-ea"/>
            </a:endParaRPr>
          </a:p>
          <a:p>
            <a:pPr algn="ctr">
              <a:spcBef>
                <a:spcPts val="200"/>
              </a:spcBef>
            </a:pPr>
            <a:r>
              <a:rPr lang="en-US" altLang="zh-Hans" sz="2400" dirty="0">
                <a:latin typeface="+mj-ea"/>
                <a:ea typeface="+mj-ea"/>
              </a:rPr>
              <a:t>Computing Engineering and Software Engineering</a:t>
            </a:r>
          </a:p>
          <a:p>
            <a:pPr algn="ctr">
              <a:spcBef>
                <a:spcPts val="200"/>
              </a:spcBef>
            </a:pPr>
            <a:r>
              <a:rPr lang="en-US" altLang="zh-Hans" sz="2400" dirty="0">
                <a:latin typeface="+mj-ea"/>
                <a:ea typeface="+mj-ea"/>
              </a:rPr>
              <a:t>Al-</a:t>
            </a:r>
            <a:r>
              <a:rPr lang="en-US" altLang="zh-Hans" sz="2400" dirty="0" err="1">
                <a:latin typeface="+mj-ea"/>
                <a:ea typeface="+mj-ea"/>
              </a:rPr>
              <a:t>Farabi</a:t>
            </a:r>
            <a:r>
              <a:rPr lang="en-US" altLang="zh-Hans" sz="2400" dirty="0">
                <a:latin typeface="+mj-ea"/>
                <a:ea typeface="+mj-ea"/>
              </a:rPr>
              <a:t> Kazakh National University</a:t>
            </a:r>
          </a:p>
        </p:txBody>
      </p:sp>
      <p:sp>
        <p:nvSpPr>
          <p:cNvPr id="7" name="Subtitle 2">
            <a:extLst>
              <a:ext uri="{FF2B5EF4-FFF2-40B4-BE49-F238E27FC236}">
                <a16:creationId xmlns:a16="http://schemas.microsoft.com/office/drawing/2014/main" id="{B1853438-2E42-7247-BA21-761675413EC9}"/>
              </a:ext>
            </a:extLst>
          </p:cNvPr>
          <p:cNvSpPr>
            <a:spLocks noGrp="1"/>
          </p:cNvSpPr>
          <p:nvPr>
            <p:ph type="subTitle" idx="1"/>
          </p:nvPr>
        </p:nvSpPr>
        <p:spPr>
          <a:xfrm>
            <a:off x="1544664" y="4838995"/>
            <a:ext cx="9143999" cy="1066800"/>
          </a:xfrm>
        </p:spPr>
        <p:txBody>
          <a:bodyPr>
            <a:normAutofit lnSpcReduction="10000"/>
          </a:bodyPr>
          <a:lstStyle/>
          <a:p>
            <a:pPr algn="ctr">
              <a:spcBef>
                <a:spcPts val="200"/>
              </a:spcBef>
            </a:pPr>
            <a:r>
              <a:rPr lang="en-US" altLang="zh-Hans" dirty="0" err="1"/>
              <a:t>yaakovazat.com</a:t>
            </a:r>
            <a:endParaRPr lang="en-US" altLang="zh-Hans" dirty="0"/>
          </a:p>
          <a:p>
            <a:pPr algn="ctr">
              <a:spcBef>
                <a:spcPts val="200"/>
              </a:spcBef>
            </a:pPr>
            <a:r>
              <a:rPr lang="en-US" altLang="zh-Hans" dirty="0">
                <a:hlinkClick r:id="rId2"/>
              </a:rPr>
              <a:t>yaakovazat@gmail.com</a:t>
            </a:r>
            <a:endParaRPr lang="en-US" altLang="zh-Hans" dirty="0"/>
          </a:p>
          <a:p>
            <a:pPr algn="ctr">
              <a:spcBef>
                <a:spcPts val="200"/>
              </a:spcBef>
            </a:pPr>
            <a:r>
              <a:rPr lang="en-US" dirty="0" err="1"/>
              <a:t>Github:http</a:t>
            </a:r>
            <a:r>
              <a:rPr lang="en-US" dirty="0"/>
              <a:t>://</a:t>
            </a:r>
            <a:r>
              <a:rPr lang="en-US" dirty="0" err="1"/>
              <a:t>github.com</a:t>
            </a:r>
            <a:r>
              <a:rPr lang="en-US" dirty="0"/>
              <a:t>/</a:t>
            </a:r>
            <a:r>
              <a:rPr lang="en-US" dirty="0" err="1"/>
              <a:t>yaakovazat</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2. </a:t>
            </a:r>
            <a:r>
              <a:rPr lang="en-US" altLang="ja-JP" dirty="0"/>
              <a:t>Algorithm implementation steps</a:t>
            </a:r>
            <a:r>
              <a:rPr lang="ja-JP" altLang="en-US"/>
              <a:t> </a:t>
            </a:r>
            <a:br>
              <a:rPr lang="en-US" altLang="ja-JP" dirty="0"/>
            </a:br>
            <a:endParaRPr lang="en-US" dirty="0"/>
          </a:p>
        </p:txBody>
      </p:sp>
    </p:spTree>
    <p:extLst>
      <p:ext uri="{BB962C8B-B14F-4D97-AF65-F5344CB8AC3E}">
        <p14:creationId xmlns:p14="http://schemas.microsoft.com/office/powerpoint/2010/main" val="12574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932E-3BC6-7942-8415-5F2868A152F6}"/>
              </a:ext>
            </a:extLst>
          </p:cNvPr>
          <p:cNvSpPr>
            <a:spLocks noGrp="1"/>
          </p:cNvSpPr>
          <p:nvPr>
            <p:ph type="title"/>
          </p:nvPr>
        </p:nvSpPr>
        <p:spPr>
          <a:xfrm>
            <a:off x="1503628" y="476672"/>
            <a:ext cx="9143998" cy="1020762"/>
          </a:xfrm>
        </p:spPr>
        <p:txBody>
          <a:bodyPr>
            <a:normAutofit fontScale="90000"/>
          </a:bodyPr>
          <a:lstStyle/>
          <a:p>
            <a:r>
              <a:rPr lang="en-US" altLang="zh-Hans" dirty="0"/>
              <a:t>2.1</a:t>
            </a:r>
            <a:r>
              <a:rPr lang="zh-Hans" altLang="en-US" dirty="0"/>
              <a:t> </a:t>
            </a:r>
            <a:r>
              <a:rPr lang="en-US" dirty="0"/>
              <a:t>The maximum and minimum distance clustering algorithm steps are as follows:</a:t>
            </a:r>
          </a:p>
        </p:txBody>
      </p:sp>
      <p:sp>
        <p:nvSpPr>
          <p:cNvPr id="4" name="Content Placeholder 3">
            <a:extLst>
              <a:ext uri="{FF2B5EF4-FFF2-40B4-BE49-F238E27FC236}">
                <a16:creationId xmlns:a16="http://schemas.microsoft.com/office/drawing/2014/main" id="{07D5B234-6CA1-7E40-AA43-F68BD438B055}"/>
              </a:ext>
            </a:extLst>
          </p:cNvPr>
          <p:cNvSpPr>
            <a:spLocks noGrp="1"/>
          </p:cNvSpPr>
          <p:nvPr>
            <p:ph sz="half" idx="2"/>
          </p:nvPr>
        </p:nvSpPr>
        <p:spPr>
          <a:xfrm>
            <a:off x="1503628" y="1905000"/>
            <a:ext cx="10567448" cy="4267200"/>
          </a:xfrm>
        </p:spPr>
        <p:txBody>
          <a:bodyPr/>
          <a:lstStyle/>
          <a:p>
            <a:r>
              <a:rPr lang="en-US" dirty="0"/>
              <a:t>(1) </a:t>
            </a: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a:p>
            <a:pPr marL="0" indent="0">
              <a:buNone/>
            </a:pPr>
            <a:endParaRPr lang="en-US" dirty="0"/>
          </a:p>
        </p:txBody>
      </p:sp>
    </p:spTree>
    <p:extLst>
      <p:ext uri="{BB962C8B-B14F-4D97-AF65-F5344CB8AC3E}">
        <p14:creationId xmlns:p14="http://schemas.microsoft.com/office/powerpoint/2010/main" val="337626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2CB951-E6B6-9A40-8AD0-EEAA58F7BB01}"/>
              </a:ext>
            </a:extLst>
          </p:cNvPr>
          <p:cNvSpPr>
            <a:spLocks noGrp="1"/>
          </p:cNvSpPr>
          <p:nvPr>
            <p:ph sz="half" idx="2"/>
          </p:nvPr>
        </p:nvSpPr>
        <p:spPr>
          <a:xfrm>
            <a:off x="1503628" y="1905000"/>
            <a:ext cx="10495440" cy="4267200"/>
          </a:xfrm>
        </p:spPr>
        <p:txBody>
          <a:bodyPr/>
          <a:lstStyle/>
          <a:p>
            <a:r>
              <a:rPr lang="en-US" altLang="zh-Hans" dirty="0"/>
              <a:t>2.4</a:t>
            </a:r>
            <a:r>
              <a:rPr lang="zh-Hans" altLang="en-US" dirty="0"/>
              <a:t> </a:t>
            </a:r>
            <a:r>
              <a:rPr lang="en-US" altLang="zh-Hans" dirty="0"/>
              <a:t>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a:p>
            <a:r>
              <a:rPr lang="en-US" altLang="zh-Hans" dirty="0"/>
              <a:t>2.7</a:t>
            </a:r>
            <a:r>
              <a:rPr lang="zh-Hans" altLang="en-US" dirty="0"/>
              <a:t> </a:t>
            </a:r>
            <a:r>
              <a:rPr lang="en-US" altLang="zh-Hans" dirty="0"/>
              <a:t>Check the results. If the results are not satisfied, reselect </a:t>
            </a:r>
            <a:r>
              <a:rPr lang="el-GR" dirty="0"/>
              <a:t>θ</a:t>
            </a:r>
            <a:r>
              <a:rPr lang="en-US" altLang="zh-Hans" dirty="0"/>
              <a:t>, the first cluster center Z1, and return to (2) until it is satisfied. </a:t>
            </a:r>
          </a:p>
          <a:p>
            <a:pPr marL="0" indent="0" algn="ctr">
              <a:buNone/>
            </a:pPr>
            <a:endParaRPr lang="en-US" altLang="zh-Hans" dirty="0"/>
          </a:p>
          <a:p>
            <a:pPr marL="0" indent="0" algn="ctr">
              <a:buNone/>
            </a:pPr>
            <a:r>
              <a:rPr lang="en-US" altLang="zh-Hans" dirty="0"/>
              <a:t>The algorithm ends.</a:t>
            </a:r>
            <a:endParaRPr lang="en-US" dirty="0"/>
          </a:p>
        </p:txBody>
      </p:sp>
      <p:sp>
        <p:nvSpPr>
          <p:cNvPr id="10" name="Title 1">
            <a:extLst>
              <a:ext uri="{FF2B5EF4-FFF2-40B4-BE49-F238E27FC236}">
                <a16:creationId xmlns:a16="http://schemas.microsoft.com/office/drawing/2014/main" id="{A6A779D3-1B4B-8646-96E3-AD6F0CDD7CAC}"/>
              </a:ext>
            </a:extLst>
          </p:cNvPr>
          <p:cNvSpPr txBox="1">
            <a:spLocks/>
          </p:cNvSpPr>
          <p:nvPr/>
        </p:nvSpPr>
        <p:spPr>
          <a:xfrm>
            <a:off x="1503628" y="476672"/>
            <a:ext cx="9143998" cy="102076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a:t>2.1</a:t>
            </a:r>
            <a:r>
              <a:rPr lang="zh-Hans" altLang="en-US"/>
              <a:t> </a:t>
            </a:r>
            <a:r>
              <a:rPr lang="en-US"/>
              <a:t>The maximum and minimum distance clustering algorithm steps are as follows:</a:t>
            </a:r>
            <a:endParaRPr lang="en-US" dirty="0"/>
          </a:p>
        </p:txBody>
      </p:sp>
    </p:spTree>
    <p:extLst>
      <p:ext uri="{BB962C8B-B14F-4D97-AF65-F5344CB8AC3E}">
        <p14:creationId xmlns:p14="http://schemas.microsoft.com/office/powerpoint/2010/main" val="32632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 MATLAB</a:t>
            </a:r>
            <a:r>
              <a:rPr lang="zh-Hans" altLang="en-US" dirty="0"/>
              <a:t>™️</a:t>
            </a:r>
            <a:r>
              <a:rPr lang="en-US" dirty="0"/>
              <a:t> code examples</a:t>
            </a:r>
            <a:r>
              <a:rPr lang="zh-Hans" altLang="en-US" dirty="0"/>
              <a:t> </a:t>
            </a:r>
            <a:br>
              <a:rPr lang="en-US" altLang="zh-Hans" dirty="0"/>
            </a:br>
            <a:br>
              <a:rPr lang="en-US" altLang="ja-JP" dirty="0"/>
            </a:br>
            <a:endParaRPr lang="en-US" dirty="0"/>
          </a:p>
        </p:txBody>
      </p:sp>
    </p:spTree>
    <p:extLst>
      <p:ext uri="{BB962C8B-B14F-4D97-AF65-F5344CB8AC3E}">
        <p14:creationId xmlns:p14="http://schemas.microsoft.com/office/powerpoint/2010/main" val="12179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3.1</a:t>
            </a:r>
            <a:r>
              <a:rPr lang="zh-Hans" altLang="en-US" dirty="0"/>
              <a:t> </a:t>
            </a:r>
            <a:r>
              <a:rPr lang="en-US" altLang="zh-Hans" dirty="0"/>
              <a:t>Function</a:t>
            </a:r>
            <a:r>
              <a:rPr lang="zh-Hans" altLang="en-US" dirty="0"/>
              <a:t> </a:t>
            </a:r>
            <a:r>
              <a:rPr lang="en-US" altLang="zh-Hans" dirty="0"/>
              <a:t>info</a:t>
            </a:r>
            <a:endParaRPr lang="en-US" dirty="0"/>
          </a:p>
        </p:txBody>
      </p:sp>
      <p:sp>
        <p:nvSpPr>
          <p:cNvPr id="10" name="Rectangle 9">
            <a:extLst>
              <a:ext uri="{FF2B5EF4-FFF2-40B4-BE49-F238E27FC236}">
                <a16:creationId xmlns:a16="http://schemas.microsoft.com/office/drawing/2014/main" id="{1D82DEBF-AE4D-A24B-A1BF-3348CD52FD41}"/>
              </a:ext>
            </a:extLst>
          </p:cNvPr>
          <p:cNvSpPr/>
          <p:nvPr/>
        </p:nvSpPr>
        <p:spPr>
          <a:xfrm>
            <a:off x="1522414" y="1844824"/>
            <a:ext cx="10548662" cy="3139321"/>
          </a:xfrm>
          <a:prstGeom prst="rect">
            <a:avLst/>
          </a:prstGeom>
        </p:spPr>
        <p:txBody>
          <a:bodyPr wrap="square">
            <a:spAutoFit/>
          </a:bodyPr>
          <a:lstStyle/>
          <a:p>
            <a:r>
              <a:rPr lang="en-US" dirty="0">
                <a:solidFill>
                  <a:srgbClr val="25992D"/>
                </a:solidFill>
                <a:latin typeface="Courier" pitchFamily="2" charset="0"/>
              </a:rPr>
              <a:t>%%%%%%%%%%%%%%%%%</a:t>
            </a:r>
          </a:p>
          <a:p>
            <a:r>
              <a:rPr lang="en-US" dirty="0">
                <a:solidFill>
                  <a:srgbClr val="25992D"/>
                </a:solidFill>
                <a:latin typeface="Courier" pitchFamily="2" charset="0"/>
              </a:rPr>
              <a:t>%Function Name </a:t>
            </a:r>
            <a:r>
              <a:rPr lang="en-US" dirty="0" err="1">
                <a:solidFill>
                  <a:srgbClr val="25992D"/>
                </a:solidFill>
                <a:latin typeface="Courier" pitchFamily="2" charset="0"/>
              </a:rPr>
              <a:t>MaxMinDisFun</a:t>
            </a:r>
            <a:r>
              <a:rPr lang="en-US" dirty="0">
                <a:solidFill>
                  <a:srgbClr val="25992D"/>
                </a:solidFill>
                <a:latin typeface="Courier" pitchFamily="2" charset="0"/>
              </a:rPr>
              <a:t>(</a:t>
            </a:r>
            <a:r>
              <a:rPr lang="en-US" dirty="0" err="1">
                <a:solidFill>
                  <a:srgbClr val="25992D"/>
                </a:solidFill>
                <a:latin typeface="Courier" pitchFamily="2" charset="0"/>
              </a:rPr>
              <a:t>x,Theta</a:t>
            </a:r>
            <a:r>
              <a:rPr lang="en-US" dirty="0">
                <a:solidFill>
                  <a:srgbClr val="25992D"/>
                </a:solidFill>
                <a:latin typeface="Courier" pitchFamily="2" charset="0"/>
              </a:rPr>
              <a:t>)</a:t>
            </a:r>
          </a:p>
          <a:p>
            <a:r>
              <a:rPr lang="en-US" dirty="0">
                <a:solidFill>
                  <a:srgbClr val="25992D"/>
                </a:solidFill>
                <a:latin typeface="Courier" pitchFamily="2" charset="0"/>
              </a:rPr>
              <a:t>%Input parameters:</a:t>
            </a:r>
          </a:p>
          <a:p>
            <a:r>
              <a:rPr lang="en-US" dirty="0">
                <a:solidFill>
                  <a:srgbClr val="25992D"/>
                </a:solidFill>
                <a:latin typeface="Courier" pitchFamily="2" charset="0"/>
              </a:rPr>
              <a:t>% x : x is a feature sample matrix of n*m, one sample per row, and each column is a characteristic of the sample</a:t>
            </a:r>
          </a:p>
          <a:p>
            <a:r>
              <a:rPr lang="en-US" dirty="0">
                <a:solidFill>
                  <a:srgbClr val="25992D"/>
                </a:solidFill>
                <a:latin typeface="Courier" pitchFamily="2" charset="0"/>
              </a:rPr>
              <a:t>% Theta: namely </a:t>
            </a:r>
            <a:r>
              <a:rPr lang="en-US" dirty="0" err="1">
                <a:solidFill>
                  <a:srgbClr val="25992D"/>
                </a:solidFill>
                <a:latin typeface="Courier" pitchFamily="2" charset="0"/>
              </a:rPr>
              <a:t>Î</a:t>
            </a:r>
            <a:r>
              <a:rPr lang="en-US" dirty="0">
                <a:solidFill>
                  <a:srgbClr val="25992D"/>
                </a:solidFill>
                <a:latin typeface="Courier" pitchFamily="2" charset="0"/>
              </a:rPr>
              <a:t>¸, can use heuristic to take a fixed score, such as: 1/2</a:t>
            </a:r>
          </a:p>
          <a:p>
            <a:r>
              <a:rPr lang="en-US" dirty="0">
                <a:solidFill>
                  <a:srgbClr val="25992D"/>
                </a:solidFill>
                <a:latin typeface="Courier" pitchFamily="2" charset="0"/>
              </a:rPr>
              <a:t>%Output parameters:</a:t>
            </a:r>
          </a:p>
          <a:p>
            <a:r>
              <a:rPr lang="en-US" dirty="0">
                <a:solidFill>
                  <a:srgbClr val="25992D"/>
                </a:solidFill>
                <a:latin typeface="Courier" pitchFamily="2" charset="0"/>
              </a:rPr>
              <a:t>% pattern: Output the sample class after cluster analysis</a:t>
            </a:r>
          </a:p>
          <a:p>
            <a:r>
              <a:rPr lang="en-US" dirty="0">
                <a:solidFill>
                  <a:srgbClr val="25992D"/>
                </a:solidFill>
                <a:latin typeface="Courier" pitchFamily="2" charset="0"/>
              </a:rPr>
              <a:t>% function function: Clustering sample data using the maximum and minimum distance algorithm</a:t>
            </a:r>
          </a:p>
          <a:p>
            <a:r>
              <a:rPr lang="en-US" dirty="0">
                <a:solidFill>
                  <a:srgbClr val="25992D"/>
                </a:solidFill>
                <a:latin typeface="Courier" pitchFamily="2" charset="0"/>
              </a:rPr>
              <a:t>%%%%%%%%%%%%%%%%%%%%%</a:t>
            </a:r>
            <a:endParaRPr lang="en-US" dirty="0">
              <a:solidFill>
                <a:srgbClr val="25992D"/>
              </a:solidFill>
              <a:effectLst/>
              <a:latin typeface="Courier" pitchFamily="2" charset="0"/>
            </a:endParaRP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4651-1404-104F-AF96-D5729ECDF158}"/>
              </a:ext>
            </a:extLst>
          </p:cNvPr>
          <p:cNvSpPr>
            <a:spLocks noGrp="1"/>
          </p:cNvSpPr>
          <p:nvPr>
            <p:ph type="title"/>
          </p:nvPr>
        </p:nvSpPr>
        <p:spPr/>
        <p:txBody>
          <a:bodyPr/>
          <a:lstStyle/>
          <a:p>
            <a:r>
              <a:rPr lang="en-US" altLang="zh-Hans" dirty="0"/>
              <a:t>3.2</a:t>
            </a:r>
            <a:r>
              <a:rPr lang="zh-Hans" altLang="en-US" dirty="0"/>
              <a:t> </a:t>
            </a:r>
            <a:r>
              <a:rPr lang="en-US" altLang="zh-Hans" dirty="0"/>
              <a:t>Input</a:t>
            </a:r>
            <a:r>
              <a:rPr lang="zh-Hans" altLang="en-US" dirty="0"/>
              <a:t> </a:t>
            </a:r>
            <a:r>
              <a:rPr lang="en-US" altLang="zh-Hans" dirty="0"/>
              <a:t>Parameters:</a:t>
            </a:r>
            <a:endParaRPr lang="en-US" dirty="0"/>
          </a:p>
        </p:txBody>
      </p:sp>
      <p:sp>
        <p:nvSpPr>
          <p:cNvPr id="5" name="Rectangle 4">
            <a:extLst>
              <a:ext uri="{FF2B5EF4-FFF2-40B4-BE49-F238E27FC236}">
                <a16:creationId xmlns:a16="http://schemas.microsoft.com/office/drawing/2014/main" id="{1C878661-22BD-8146-A884-9EFB494657ED}"/>
              </a:ext>
            </a:extLst>
          </p:cNvPr>
          <p:cNvSpPr/>
          <p:nvPr/>
        </p:nvSpPr>
        <p:spPr>
          <a:xfrm>
            <a:off x="1522414" y="1916832"/>
            <a:ext cx="10548662" cy="3970318"/>
          </a:xfrm>
          <a:prstGeom prst="rect">
            <a:avLst/>
          </a:prstGeom>
        </p:spPr>
        <p:txBody>
          <a:bodyPr wrap="square">
            <a:spAutoFit/>
          </a:bodyPr>
          <a:lstStyle/>
          <a:p>
            <a:r>
              <a:rPr lang="en-US" dirty="0">
                <a:latin typeface="Courier" pitchFamily="2" charset="0"/>
              </a:rPr>
              <a:t>Function</a:t>
            </a:r>
            <a:r>
              <a:rPr lang="en-US" dirty="0">
                <a:solidFill>
                  <a:srgbClr val="000000"/>
                </a:solidFill>
                <a:latin typeface="Courier" pitchFamily="2" charset="0"/>
              </a:rPr>
              <a:t> </a:t>
            </a:r>
            <a:r>
              <a:rPr lang="en-US" dirty="0">
                <a:solidFill>
                  <a:srgbClr val="B245F3"/>
                </a:solidFill>
                <a:latin typeface="Courier" pitchFamily="2" charset="0"/>
              </a:rPr>
              <a:t>[pattern]=</a:t>
            </a:r>
            <a:r>
              <a:rPr lang="en-US" dirty="0" err="1">
                <a:solidFill>
                  <a:srgbClr val="B245F3"/>
                </a:solidFill>
                <a:latin typeface="Courier" pitchFamily="2" charset="0"/>
              </a:rPr>
              <a:t>MaxMinDisFun</a:t>
            </a:r>
            <a:r>
              <a:rPr lang="en-US" dirty="0">
                <a:solidFill>
                  <a:srgbClr val="B245F3"/>
                </a:solidFill>
                <a:latin typeface="Courier" pitchFamily="2" charset="0"/>
              </a:rPr>
              <a:t>(</a:t>
            </a:r>
            <a:r>
              <a:rPr lang="en-US" dirty="0" err="1">
                <a:solidFill>
                  <a:srgbClr val="B245F3"/>
                </a:solidFill>
                <a:latin typeface="Courier" pitchFamily="2" charset="0"/>
              </a:rPr>
              <a:t>x,Theta</a:t>
            </a:r>
            <a:r>
              <a:rPr lang="en-US" dirty="0">
                <a:solidFill>
                  <a:srgbClr val="B245F3"/>
                </a:solidFill>
                <a:latin typeface="Courier" pitchFamily="2" charset="0"/>
              </a:rPr>
              <a:t>)</a:t>
            </a:r>
          </a:p>
          <a:p>
            <a:r>
              <a:rPr lang="en-US" dirty="0" err="1">
                <a:latin typeface="Courier" pitchFamily="2" charset="0"/>
              </a:rPr>
              <a:t>maxDistance</a:t>
            </a:r>
            <a:r>
              <a:rPr lang="en-US" dirty="0">
                <a:latin typeface="Courier" pitchFamily="2" charset="0"/>
              </a:rPr>
              <a:t>=0;</a:t>
            </a:r>
          </a:p>
          <a:p>
            <a:r>
              <a:rPr lang="en-US" dirty="0">
                <a:latin typeface="Courier" pitchFamily="2" charset="0"/>
              </a:rPr>
              <a:t>Index=1;</a:t>
            </a:r>
            <a:r>
              <a:rPr lang="en-US" dirty="0">
                <a:solidFill>
                  <a:srgbClr val="25992D"/>
                </a:solidFill>
                <a:latin typeface="Courier" pitchFamily="2" charset="0"/>
              </a:rPr>
              <a:t>% is equivalent to a pointer indicating the position of the new center point</a:t>
            </a:r>
          </a:p>
          <a:p>
            <a:r>
              <a:rPr lang="en-US" dirty="0">
                <a:latin typeface="Courier" pitchFamily="2" charset="0"/>
              </a:rPr>
              <a:t>k=1;</a:t>
            </a:r>
            <a:r>
              <a:rPr lang="en-US" dirty="0">
                <a:solidFill>
                  <a:srgbClr val="000000"/>
                </a:solidFill>
                <a:latin typeface="Courier" pitchFamily="2" charset="0"/>
              </a:rPr>
              <a:t> </a:t>
            </a:r>
            <a:r>
              <a:rPr lang="en-US" dirty="0">
                <a:solidFill>
                  <a:srgbClr val="25992D"/>
                </a:solidFill>
                <a:latin typeface="Courier" pitchFamily="2" charset="0"/>
              </a:rPr>
              <a:t>% center point count, also is category</a:t>
            </a:r>
          </a:p>
          <a:p>
            <a:r>
              <a:rPr lang="en-US" dirty="0">
                <a:latin typeface="Courier" pitchFamily="2" charset="0"/>
              </a:rPr>
              <a:t>Center=zeros(size(x)); </a:t>
            </a:r>
            <a:r>
              <a:rPr lang="en-US" dirty="0">
                <a:solidFill>
                  <a:srgbClr val="25992D"/>
                </a:solidFill>
                <a:latin typeface="Courier" pitchFamily="2" charset="0"/>
              </a:rPr>
              <a:t>% Save center point</a:t>
            </a:r>
            <a:endParaRPr lang="en-US" dirty="0">
              <a:latin typeface="Courier" pitchFamily="2" charset="0"/>
            </a:endParaRPr>
          </a:p>
          <a:p>
            <a:r>
              <a:rPr lang="en-US" dirty="0" err="1">
                <a:latin typeface="Courier" pitchFamily="2" charset="0"/>
              </a:rPr>
              <a:t>patternNum</a:t>
            </a:r>
            <a:r>
              <a:rPr lang="en-US" dirty="0">
                <a:latin typeface="Courier" pitchFamily="2" charset="0"/>
              </a:rPr>
              <a:t>=size(x,1); </a:t>
            </a:r>
            <a:r>
              <a:rPr lang="en-US" dirty="0">
                <a:solidFill>
                  <a:srgbClr val="25992D"/>
                </a:solidFill>
                <a:latin typeface="Courier" pitchFamily="2" charset="0"/>
              </a:rPr>
              <a:t>% of input data (number of samples)</a:t>
            </a:r>
          </a:p>
          <a:p>
            <a:r>
              <a:rPr lang="en-US" dirty="0">
                <a:solidFill>
                  <a:srgbClr val="25992D"/>
                </a:solidFill>
                <a:latin typeface="Courier" pitchFamily="2" charset="0"/>
              </a:rPr>
              <a:t>%distance=zeros(patternNum,3); %distance indicates the distance of all samples from each cluster to each cluster center</a:t>
            </a:r>
          </a:p>
          <a:p>
            <a:r>
              <a:rPr lang="en-US" dirty="0" err="1">
                <a:latin typeface="Courier" pitchFamily="2" charset="0"/>
              </a:rPr>
              <a:t>minDistance</a:t>
            </a:r>
            <a:r>
              <a:rPr lang="en-US" dirty="0">
                <a:latin typeface="Courier" pitchFamily="2" charset="0"/>
              </a:rPr>
              <a:t>=zeros(patternNum,1);</a:t>
            </a:r>
            <a:r>
              <a:rPr lang="en-US" dirty="0">
                <a:solidFill>
                  <a:srgbClr val="25992D"/>
                </a:solidFill>
                <a:latin typeface="Courier" pitchFamily="2" charset="0"/>
              </a:rPr>
              <a:t>% takes a smaller distance</a:t>
            </a:r>
            <a:endParaRPr lang="en-US" dirty="0">
              <a:latin typeface="Courier" pitchFamily="2" charset="0"/>
            </a:endParaRPr>
          </a:p>
          <a:p>
            <a:r>
              <a:rPr lang="en-US" dirty="0">
                <a:latin typeface="Courier" pitchFamily="2" charset="0"/>
              </a:rPr>
              <a:t>Pattern=(</a:t>
            </a:r>
            <a:r>
              <a:rPr lang="en-US" dirty="0" err="1">
                <a:latin typeface="Courier" pitchFamily="2" charset="0"/>
              </a:rPr>
              <a:t>patternNum</a:t>
            </a:r>
            <a:r>
              <a:rPr lang="en-US" dirty="0">
                <a:latin typeface="Courier" pitchFamily="2" charset="0"/>
              </a:rPr>
              <a:t>);</a:t>
            </a:r>
            <a:r>
              <a:rPr lang="en-US" dirty="0">
                <a:solidFill>
                  <a:srgbClr val="25992D"/>
                </a:solidFill>
                <a:latin typeface="Courier" pitchFamily="2" charset="0"/>
              </a:rPr>
              <a:t>% indicates the category</a:t>
            </a:r>
          </a:p>
          <a:p>
            <a:r>
              <a:rPr lang="en-US" dirty="0">
                <a:solidFill>
                  <a:srgbClr val="25992D"/>
                </a:solidFill>
                <a:latin typeface="Courier" pitchFamily="2" charset="0"/>
              </a:rPr>
              <a:t> </a:t>
            </a:r>
          </a:p>
          <a:p>
            <a:r>
              <a:rPr lang="en-US" dirty="0">
                <a:latin typeface="Courier" pitchFamily="2" charset="0"/>
              </a:rPr>
              <a:t>Center(1,:)=x(1,:);% </a:t>
            </a:r>
            <a:r>
              <a:rPr lang="en-US" dirty="0">
                <a:solidFill>
                  <a:srgbClr val="25992D"/>
                </a:solidFill>
                <a:latin typeface="Courier" pitchFamily="2" charset="0"/>
              </a:rPr>
              <a:t>The first cluster center</a:t>
            </a:r>
          </a:p>
          <a:p>
            <a:r>
              <a:rPr lang="en-US" dirty="0">
                <a:latin typeface="Courier" pitchFamily="2" charset="0"/>
              </a:rPr>
              <a:t>Pattern(1)=1;</a:t>
            </a:r>
            <a:endParaRPr lang="en-US" dirty="0">
              <a:effectLst/>
              <a:latin typeface="Courier" pitchFamily="2" charset="0"/>
            </a:endParaRPr>
          </a:p>
        </p:txBody>
      </p:sp>
    </p:spTree>
    <p:extLst>
      <p:ext uri="{BB962C8B-B14F-4D97-AF65-F5344CB8AC3E}">
        <p14:creationId xmlns:p14="http://schemas.microsoft.com/office/powerpoint/2010/main" val="14112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E2AC-D14F-A442-B92A-0D9D74C559EF}"/>
              </a:ext>
            </a:extLst>
          </p:cNvPr>
          <p:cNvSpPr>
            <a:spLocks noGrp="1"/>
          </p:cNvSpPr>
          <p:nvPr>
            <p:ph type="title"/>
          </p:nvPr>
        </p:nvSpPr>
        <p:spPr/>
        <p:txBody>
          <a:bodyPr/>
          <a:lstStyle/>
          <a:p>
            <a:r>
              <a:rPr lang="en-US" altLang="zh-Hans" dirty="0"/>
              <a:t>3.3</a:t>
            </a:r>
            <a:r>
              <a:rPr lang="zh-Hans" altLang="en-US" dirty="0"/>
              <a:t> </a:t>
            </a:r>
            <a:r>
              <a:rPr lang="en-US" altLang="zh-Hans" dirty="0"/>
              <a:t>The</a:t>
            </a:r>
            <a:r>
              <a:rPr lang="zh-Hans" altLang="en-US" dirty="0"/>
              <a:t> </a:t>
            </a:r>
            <a:r>
              <a:rPr lang="en-US" altLang="zh-Hans" dirty="0"/>
              <a:t>loop</a:t>
            </a:r>
            <a:endParaRPr lang="en-US" dirty="0"/>
          </a:p>
        </p:txBody>
      </p:sp>
      <p:sp>
        <p:nvSpPr>
          <p:cNvPr id="6" name="Rectangle 5">
            <a:extLst>
              <a:ext uri="{FF2B5EF4-FFF2-40B4-BE49-F238E27FC236}">
                <a16:creationId xmlns:a16="http://schemas.microsoft.com/office/drawing/2014/main" id="{30504B68-A10C-0C46-9971-8F8C30F111BC}"/>
              </a:ext>
            </a:extLst>
          </p:cNvPr>
          <p:cNvSpPr/>
          <p:nvPr/>
        </p:nvSpPr>
        <p:spPr>
          <a:xfrm>
            <a:off x="1522414" y="1556792"/>
            <a:ext cx="10548662" cy="5078313"/>
          </a:xfrm>
          <a:prstGeom prst="rect">
            <a:avLst/>
          </a:prstGeom>
        </p:spPr>
        <p:txBody>
          <a:bodyPr wrap="square">
            <a:spAutoFit/>
          </a:bodyPr>
          <a:lstStyle/>
          <a:p>
            <a:r>
              <a:rPr lang="en-US" dirty="0">
                <a:latin typeface="Courier" pitchFamily="2" charset="0"/>
              </a:rPr>
              <a:t>For </a:t>
            </a:r>
            <a:r>
              <a:rPr lang="en-US" dirty="0" err="1">
                <a:solidFill>
                  <a:srgbClr val="B245F3"/>
                </a:solidFill>
                <a:latin typeface="Courier" pitchFamily="2" charset="0"/>
              </a:rPr>
              <a:t>i</a:t>
            </a:r>
            <a:r>
              <a:rPr lang="en-US" dirty="0">
                <a:solidFill>
                  <a:srgbClr val="B245F3"/>
                </a:solidFill>
                <a:latin typeface="Courier" pitchFamily="2" charset="0"/>
              </a:rPr>
              <a:t>=2:patternNum</a:t>
            </a:r>
          </a:p>
          <a:p>
            <a:r>
              <a:rPr lang="en-US" dirty="0">
                <a:latin typeface="Courier" pitchFamily="2" charset="0"/>
              </a:rPr>
              <a:t>Distance(i,1)=</a:t>
            </a:r>
            <a:r>
              <a:rPr lang="en-US" dirty="0" err="1">
                <a:latin typeface="Courier" pitchFamily="2" charset="0"/>
              </a:rPr>
              <a:t>sqrt</a:t>
            </a:r>
            <a:r>
              <a:rPr lang="en-US" dirty="0">
                <a:latin typeface="Courier" pitchFamily="2" charset="0"/>
              </a:rPr>
              <a:t>((x(</a:t>
            </a:r>
            <a:r>
              <a:rPr lang="en-US" dirty="0" err="1">
                <a:latin typeface="Courier" pitchFamily="2" charset="0"/>
              </a:rPr>
              <a:t>i</a:t>
            </a:r>
            <a:r>
              <a:rPr lang="en-US" dirty="0">
                <a:latin typeface="Courier" pitchFamily="2" charset="0"/>
              </a:rPr>
              <a:t>,:)-center(1,:))*(x(</a:t>
            </a:r>
            <a:r>
              <a:rPr lang="en-US" dirty="0" err="1">
                <a:latin typeface="Courier" pitchFamily="2" charset="0"/>
              </a:rPr>
              <a:t>i</a:t>
            </a:r>
            <a:r>
              <a:rPr lang="en-US" dirty="0">
                <a:latin typeface="Courier" pitchFamily="2" charset="0"/>
              </a:rPr>
              <a:t>,:)-center(1,:))'); </a:t>
            </a:r>
            <a:r>
              <a:rPr lang="en-US" dirty="0">
                <a:solidFill>
                  <a:srgbClr val="25992D"/>
                </a:solidFill>
                <a:latin typeface="Courier" pitchFamily="2" charset="0"/>
              </a:rPr>
              <a:t>% Euclidean distance, with 1 cluster center distance</a:t>
            </a:r>
            <a:endParaRPr lang="en-US" dirty="0">
              <a:latin typeface="Courier" pitchFamily="2" charset="0"/>
            </a:endParaRPr>
          </a:p>
          <a:p>
            <a:r>
              <a:rPr lang="en-US" dirty="0" err="1">
                <a:latin typeface="Courier" pitchFamily="2" charset="0"/>
              </a:rPr>
              <a:t>minDistance</a:t>
            </a:r>
            <a:r>
              <a:rPr lang="en-US" dirty="0">
                <a:latin typeface="Courier" pitchFamily="2" charset="0"/>
              </a:rPr>
              <a:t>(i,1)=distance(i,1);</a:t>
            </a:r>
          </a:p>
          <a:p>
            <a:r>
              <a:rPr lang="en-US" dirty="0">
                <a:latin typeface="Courier" pitchFamily="2" charset="0"/>
              </a:rPr>
              <a:t>Pattern(</a:t>
            </a:r>
            <a:r>
              <a:rPr lang="en-US" dirty="0" err="1">
                <a:latin typeface="Courier" pitchFamily="2" charset="0"/>
              </a:rPr>
              <a:t>i</a:t>
            </a:r>
            <a:r>
              <a:rPr lang="en-US" dirty="0">
                <a:latin typeface="Courier" pitchFamily="2" charset="0"/>
              </a:rPr>
              <a:t>)=1;</a:t>
            </a:r>
            <a:r>
              <a:rPr lang="en-US" dirty="0">
                <a:solidFill>
                  <a:srgbClr val="25992D"/>
                </a:solidFill>
                <a:latin typeface="Courier" pitchFamily="2" charset="0"/>
              </a:rPr>
              <a:t>%first class</a:t>
            </a:r>
            <a:endParaRPr lang="en-US" dirty="0">
              <a:latin typeface="Courier" pitchFamily="2" charset="0"/>
            </a:endParaRPr>
          </a:p>
          <a:p>
            <a:r>
              <a:rPr lang="en-US" dirty="0">
                <a:latin typeface="Courier" pitchFamily="2" charset="0"/>
              </a:rPr>
              <a:t>If(</a:t>
            </a:r>
            <a:r>
              <a:rPr lang="en-US" dirty="0" err="1">
                <a:latin typeface="Courier" pitchFamily="2" charset="0"/>
              </a:rPr>
              <a:t>maxDistance</a:t>
            </a:r>
            <a:r>
              <a:rPr lang="en-US" dirty="0">
                <a:latin typeface="Courier" pitchFamily="2" charset="0"/>
              </a:rPr>
              <a:t>&lt;distance(i,1))</a:t>
            </a:r>
          </a:p>
          <a:p>
            <a:r>
              <a:rPr lang="en-US" dirty="0" err="1">
                <a:latin typeface="Courier" pitchFamily="2" charset="0"/>
              </a:rPr>
              <a:t>maxDistance</a:t>
            </a:r>
            <a:r>
              <a:rPr lang="en-US" dirty="0">
                <a:latin typeface="Courier" pitchFamily="2" charset="0"/>
              </a:rPr>
              <a:t>=distance(i,1);% </a:t>
            </a:r>
            <a:r>
              <a:rPr lang="en-US" dirty="0">
                <a:solidFill>
                  <a:srgbClr val="25992D"/>
                </a:solidFill>
                <a:latin typeface="Courier" pitchFamily="2" charset="0"/>
              </a:rPr>
              <a:t>The maximum distance from the first cluster center</a:t>
            </a:r>
          </a:p>
          <a:p>
            <a:r>
              <a:rPr lang="en-US" dirty="0">
                <a:latin typeface="Courier" pitchFamily="2" charset="0"/>
              </a:rPr>
              <a:t>Index=</a:t>
            </a:r>
            <a:r>
              <a:rPr lang="en-US" dirty="0" err="1">
                <a:latin typeface="Courier" pitchFamily="2" charset="0"/>
              </a:rPr>
              <a:t>i</a:t>
            </a:r>
            <a:r>
              <a:rPr lang="en-US" dirty="0">
                <a:latin typeface="Courier" pitchFamily="2" charset="0"/>
              </a:rPr>
              <a:t>;% </a:t>
            </a:r>
            <a:r>
              <a:rPr lang="en-US" dirty="0">
                <a:solidFill>
                  <a:srgbClr val="25992D"/>
                </a:solidFill>
                <a:latin typeface="Courier" pitchFamily="2" charset="0"/>
              </a:rPr>
              <a:t>The sample with the largest distance from the first cluster center</a:t>
            </a:r>
          </a:p>
          <a:p>
            <a:r>
              <a:rPr lang="en-US" dirty="0">
                <a:latin typeface="Courier" pitchFamily="2" charset="0"/>
              </a:rPr>
              <a:t>End</a:t>
            </a:r>
          </a:p>
          <a:p>
            <a:r>
              <a:rPr lang="en-US" dirty="0">
                <a:latin typeface="Courier" pitchFamily="2" charset="0"/>
              </a:rPr>
              <a:t>End</a:t>
            </a:r>
          </a:p>
          <a:p>
            <a:r>
              <a:rPr lang="en-US" dirty="0">
                <a:latin typeface="Courier" pitchFamily="2" charset="0"/>
              </a:rPr>
              <a:t> </a:t>
            </a:r>
          </a:p>
          <a:p>
            <a:r>
              <a:rPr lang="en-US" dirty="0">
                <a:latin typeface="Courier" pitchFamily="2" charset="0"/>
              </a:rPr>
              <a:t>k=k+1;</a:t>
            </a:r>
          </a:p>
          <a:p>
            <a:r>
              <a:rPr lang="en-US" dirty="0">
                <a:latin typeface="Courier" pitchFamily="2" charset="0"/>
              </a:rPr>
              <a:t>Center(k,:)=x(index,:);</a:t>
            </a:r>
            <a:r>
              <a:rPr lang="en-US" dirty="0">
                <a:solidFill>
                  <a:srgbClr val="25992D"/>
                </a:solidFill>
                <a:latin typeface="Courier" pitchFamily="2" charset="0"/>
              </a:rPr>
              <a:t>% takes the sample with the largest distance from the first cluster center as the second cluster center</a:t>
            </a:r>
          </a:p>
          <a:p>
            <a:r>
              <a:rPr lang="en-US" dirty="0">
                <a:latin typeface="Courier" pitchFamily="2" charset="0"/>
              </a:rPr>
              <a:t>Pattern(index)=2;</a:t>
            </a:r>
            <a:r>
              <a:rPr lang="en-US" dirty="0">
                <a:solidFill>
                  <a:srgbClr val="25992D"/>
                </a:solidFill>
                <a:latin typeface="Courier" pitchFamily="2" charset="0"/>
              </a:rPr>
              <a:t>% second class</a:t>
            </a:r>
            <a:endParaRPr lang="en-US" dirty="0">
              <a:latin typeface="Courier" pitchFamily="2" charset="0"/>
            </a:endParaRPr>
          </a:p>
          <a:p>
            <a:r>
              <a:rPr lang="en-US" dirty="0" err="1">
                <a:latin typeface="Courier" pitchFamily="2" charset="0"/>
              </a:rPr>
              <a:t>minDistance</a:t>
            </a:r>
            <a:r>
              <a:rPr lang="en-US" dirty="0">
                <a:latin typeface="Courier" pitchFamily="2" charset="0"/>
              </a:rPr>
              <a:t>(index,1)=0;</a:t>
            </a:r>
            <a:endParaRPr lang="en-US" dirty="0">
              <a:effectLst/>
              <a:latin typeface="Courier" pitchFamily="2" charset="0"/>
            </a:endParaRPr>
          </a:p>
        </p:txBody>
      </p:sp>
    </p:spTree>
    <p:extLst>
      <p:ext uri="{BB962C8B-B14F-4D97-AF65-F5344CB8AC3E}">
        <p14:creationId xmlns:p14="http://schemas.microsoft.com/office/powerpoint/2010/main" val="31120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first</a:t>
            </a:r>
            <a:r>
              <a:rPr lang="zh-Hans" altLang="en-US" dirty="0"/>
              <a:t> </a:t>
            </a:r>
            <a:r>
              <a:rPr lang="en-US" altLang="zh-Hans" dirty="0"/>
              <a:t>part</a:t>
            </a:r>
            <a:endParaRPr lang="en-US" dirty="0"/>
          </a:p>
        </p:txBody>
      </p:sp>
      <p:sp>
        <p:nvSpPr>
          <p:cNvPr id="7" name="Rectangle 6">
            <a:extLst>
              <a:ext uri="{FF2B5EF4-FFF2-40B4-BE49-F238E27FC236}">
                <a16:creationId xmlns:a16="http://schemas.microsoft.com/office/drawing/2014/main" id="{F74A8A8A-9953-B049-9076-47FAC53EC790}"/>
              </a:ext>
            </a:extLst>
          </p:cNvPr>
          <p:cNvSpPr/>
          <p:nvPr/>
        </p:nvSpPr>
        <p:spPr>
          <a:xfrm>
            <a:off x="1522414" y="1772816"/>
            <a:ext cx="10548662" cy="3139321"/>
          </a:xfrm>
          <a:prstGeom prst="rect">
            <a:avLst/>
          </a:prstGeom>
        </p:spPr>
        <p:txBody>
          <a:bodyPr wrap="square">
            <a:spAutoFit/>
          </a:bodyPr>
          <a:lstStyle/>
          <a:p>
            <a:r>
              <a:rPr lang="en-US" dirty="0"/>
              <a:t>While 1</a:t>
            </a:r>
          </a:p>
          <a:p>
            <a:r>
              <a:rPr lang="en-US" dirty="0"/>
              <a:t>     For </a:t>
            </a:r>
            <a:r>
              <a:rPr lang="en-US" dirty="0" err="1"/>
              <a:t>i</a:t>
            </a:r>
            <a:r>
              <a:rPr lang="en-US" dirty="0"/>
              <a:t>=2:patternNum</a:t>
            </a:r>
          </a:p>
          <a:p>
            <a:r>
              <a:rPr lang="en-US" dirty="0"/>
              <a:t>         If(</a:t>
            </a:r>
            <a:r>
              <a:rPr lang="en-US" dirty="0" err="1"/>
              <a:t>minDistance</a:t>
            </a:r>
            <a:r>
              <a:rPr lang="en-US" dirty="0"/>
              <a:t>(i,1)~=0)</a:t>
            </a:r>
          </a:p>
          <a:p>
            <a:r>
              <a:rPr lang="en-US" dirty="0"/>
              <a:t>             Distance(</a:t>
            </a:r>
            <a:r>
              <a:rPr lang="en-US" dirty="0" err="1"/>
              <a:t>i,k</a:t>
            </a:r>
            <a:r>
              <a:rPr lang="en-US" dirty="0"/>
              <a:t>)=</a:t>
            </a:r>
            <a:r>
              <a:rPr lang="en-US" dirty="0" err="1"/>
              <a:t>sqrt</a:t>
            </a:r>
            <a:r>
              <a:rPr lang="en-US" dirty="0"/>
              <a:t>((x(</a:t>
            </a:r>
            <a:r>
              <a:rPr lang="en-US" dirty="0" err="1"/>
              <a:t>i</a:t>
            </a:r>
            <a:r>
              <a:rPr lang="en-US" dirty="0"/>
              <a:t>,:)-center(k,:))*(x(</a:t>
            </a:r>
            <a:r>
              <a:rPr lang="en-US" dirty="0" err="1"/>
              <a:t>i</a:t>
            </a:r>
            <a:r>
              <a:rPr lang="en-US" dirty="0"/>
              <a:t>,:)-center(k,:))');% and the k-</a:t>
            </a:r>
            <a:r>
              <a:rPr lang="en-US" dirty="0" err="1"/>
              <a:t>th</a:t>
            </a:r>
            <a:r>
              <a:rPr lang="en-US" dirty="0"/>
              <a:t> cluster Center distance</a:t>
            </a:r>
          </a:p>
          <a:p>
            <a:r>
              <a:rPr lang="en-US" dirty="0"/>
              <a:t>            If(</a:t>
            </a:r>
            <a:r>
              <a:rPr lang="en-US" dirty="0" err="1"/>
              <a:t>minDistance</a:t>
            </a:r>
            <a:r>
              <a:rPr lang="en-US" dirty="0"/>
              <a:t>(i,1)&gt;distance(</a:t>
            </a:r>
            <a:r>
              <a:rPr lang="en-US" dirty="0" err="1"/>
              <a:t>i,k</a:t>
            </a:r>
            <a:r>
              <a:rPr lang="en-US" dirty="0"/>
              <a:t>))</a:t>
            </a:r>
          </a:p>
          <a:p>
            <a:r>
              <a:rPr lang="en-US" dirty="0"/>
              <a:t>                </a:t>
            </a:r>
            <a:r>
              <a:rPr lang="en-US" dirty="0" err="1"/>
              <a:t>minDistance</a:t>
            </a:r>
            <a:r>
              <a:rPr lang="en-US" dirty="0"/>
              <a:t>(i,1)=distance(</a:t>
            </a:r>
            <a:r>
              <a:rPr lang="en-US" dirty="0" err="1"/>
              <a:t>i,k</a:t>
            </a:r>
            <a:r>
              <a:rPr lang="en-US" dirty="0"/>
              <a:t>);</a:t>
            </a:r>
          </a:p>
          <a:p>
            <a:r>
              <a:rPr lang="en-US" dirty="0"/>
              <a:t>                Pattern(</a:t>
            </a:r>
            <a:r>
              <a:rPr lang="en-US" dirty="0" err="1"/>
              <a:t>i</a:t>
            </a:r>
            <a:r>
              <a:rPr lang="en-US" dirty="0"/>
              <a:t>)=k;</a:t>
            </a:r>
          </a:p>
          <a:p>
            <a:r>
              <a:rPr lang="en-US" dirty="0"/>
              <a:t>            End</a:t>
            </a:r>
          </a:p>
          <a:p>
            <a:r>
              <a:rPr lang="en-US" dirty="0"/>
              <a:t>         End</a:t>
            </a:r>
          </a:p>
          <a:p>
            <a:r>
              <a:rPr lang="en-US" dirty="0"/>
              <a:t>     End</a:t>
            </a:r>
          </a:p>
          <a:p>
            <a:r>
              <a:rPr lang="en-US" dirty="0"/>
              <a:t>     Max=0;</a:t>
            </a:r>
          </a:p>
        </p:txBody>
      </p:sp>
    </p:spTree>
    <p:extLst>
      <p:ext uri="{BB962C8B-B14F-4D97-AF65-F5344CB8AC3E}">
        <p14:creationId xmlns:p14="http://schemas.microsoft.com/office/powerpoint/2010/main" val="28354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second</a:t>
            </a:r>
            <a:r>
              <a:rPr lang="zh-Hans" altLang="en-US" dirty="0"/>
              <a:t> </a:t>
            </a:r>
            <a:r>
              <a:rPr lang="en-US" altLang="zh-Hans" dirty="0"/>
              <a:t>part</a:t>
            </a:r>
            <a:endParaRPr lang="en-US" dirty="0"/>
          </a:p>
        </p:txBody>
      </p:sp>
      <p:sp>
        <p:nvSpPr>
          <p:cNvPr id="3" name="Rectangle 2">
            <a:extLst>
              <a:ext uri="{FF2B5EF4-FFF2-40B4-BE49-F238E27FC236}">
                <a16:creationId xmlns:a16="http://schemas.microsoft.com/office/drawing/2014/main" id="{BF8C4A0D-CD84-A64E-8A73-CB906BC666A2}"/>
              </a:ext>
            </a:extLst>
          </p:cNvPr>
          <p:cNvSpPr/>
          <p:nvPr/>
        </p:nvSpPr>
        <p:spPr>
          <a:xfrm>
            <a:off x="1522414" y="1700808"/>
            <a:ext cx="10548662" cy="4247317"/>
          </a:xfrm>
          <a:prstGeom prst="rect">
            <a:avLst/>
          </a:prstGeom>
        </p:spPr>
        <p:txBody>
          <a:bodyPr wrap="square">
            <a:spAutoFit/>
          </a:bodyPr>
          <a:lstStyle/>
          <a:p>
            <a:r>
              <a:rPr lang="en-US" dirty="0"/>
              <a:t>For </a:t>
            </a:r>
            <a:r>
              <a:rPr lang="en-US" dirty="0" err="1"/>
              <a:t>i</a:t>
            </a:r>
            <a:r>
              <a:rPr lang="en-US" dirty="0"/>
              <a:t>=2:patternNum</a:t>
            </a:r>
          </a:p>
          <a:p>
            <a:r>
              <a:rPr lang="en-US" dirty="0"/>
              <a:t>         If((max&lt;</a:t>
            </a:r>
            <a:r>
              <a:rPr lang="en-US" dirty="0" err="1"/>
              <a:t>minDistance</a:t>
            </a:r>
            <a:r>
              <a:rPr lang="en-US" dirty="0"/>
              <a:t>(i,1))&amp;</a:t>
            </a:r>
            <a:r>
              <a:rPr lang="en-US" dirty="0" err="1"/>
              <a:t>minDistance</a:t>
            </a:r>
            <a:r>
              <a:rPr lang="en-US" dirty="0"/>
              <a:t>(i,1)~=0) % (x(</a:t>
            </a:r>
            <a:r>
              <a:rPr lang="en-US" dirty="0" err="1"/>
              <a:t>i</a:t>
            </a:r>
            <a:r>
              <a:rPr lang="en-US" dirty="0"/>
              <a:t>,:)~=center(k,:))</a:t>
            </a:r>
          </a:p>
          <a:p>
            <a:r>
              <a:rPr lang="en-US" dirty="0"/>
              <a:t>             Max=</a:t>
            </a:r>
            <a:r>
              <a:rPr lang="en-US" dirty="0" err="1"/>
              <a:t>minDistance</a:t>
            </a:r>
            <a:r>
              <a:rPr lang="en-US" dirty="0"/>
              <a:t>(i,1);</a:t>
            </a:r>
          </a:p>
          <a:p>
            <a:r>
              <a:rPr lang="en-US" dirty="0"/>
              <a:t>             Index=</a:t>
            </a:r>
            <a:r>
              <a:rPr lang="en-US" dirty="0" err="1"/>
              <a:t>i</a:t>
            </a:r>
            <a:r>
              <a:rPr lang="en-US" dirty="0"/>
              <a:t>;</a:t>
            </a:r>
          </a:p>
          <a:p>
            <a:r>
              <a:rPr lang="en-US" dirty="0"/>
              <a:t>         End</a:t>
            </a:r>
          </a:p>
          <a:p>
            <a:r>
              <a:rPr lang="en-US" dirty="0"/>
              <a:t>     End</a:t>
            </a:r>
          </a:p>
          <a:p>
            <a:r>
              <a:rPr lang="en-US" dirty="0"/>
              <a:t>     If(max&gt;(</a:t>
            </a:r>
            <a:r>
              <a:rPr lang="en-US" dirty="0" err="1"/>
              <a:t>maxDistance</a:t>
            </a:r>
            <a:r>
              <a:rPr lang="en-US" dirty="0"/>
              <a:t>*Theta))</a:t>
            </a:r>
          </a:p>
          <a:p>
            <a:r>
              <a:rPr lang="en-US" dirty="0"/>
              <a:t>         k=k+1;</a:t>
            </a:r>
          </a:p>
          <a:p>
            <a:r>
              <a:rPr lang="en-US" dirty="0"/>
              <a:t>         Center(k,:)=x(index,:);</a:t>
            </a:r>
          </a:p>
          <a:p>
            <a:r>
              <a:rPr lang="en-US" dirty="0"/>
              <a:t>         Pattern(index)=k;</a:t>
            </a:r>
          </a:p>
          <a:p>
            <a:r>
              <a:rPr lang="en-US" dirty="0"/>
              <a:t>         </a:t>
            </a:r>
            <a:r>
              <a:rPr lang="en-US" dirty="0" err="1"/>
              <a:t>minDistance</a:t>
            </a:r>
            <a:r>
              <a:rPr lang="en-US" dirty="0"/>
              <a:t>(index,1)=0;</a:t>
            </a:r>
          </a:p>
          <a:p>
            <a:r>
              <a:rPr lang="en-US" dirty="0"/>
              <a:t>     Else</a:t>
            </a:r>
          </a:p>
          <a:p>
            <a:r>
              <a:rPr lang="en-US" dirty="0"/>
              <a:t>            Break;</a:t>
            </a:r>
          </a:p>
          <a:p>
            <a:r>
              <a:rPr lang="en-US" dirty="0"/>
              <a:t>     End</a:t>
            </a:r>
          </a:p>
          <a:p>
            <a:r>
              <a:rPr lang="en-US" dirty="0"/>
              <a:t>End</a:t>
            </a:r>
          </a:p>
        </p:txBody>
      </p:sp>
    </p:spTree>
    <p:extLst>
      <p:ext uri="{BB962C8B-B14F-4D97-AF65-F5344CB8AC3E}">
        <p14:creationId xmlns:p14="http://schemas.microsoft.com/office/powerpoint/2010/main" val="275796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497E-8420-CF47-BBF7-C464EEAF5666}"/>
              </a:ext>
            </a:extLst>
          </p:cNvPr>
          <p:cNvSpPr>
            <a:spLocks noGrp="1"/>
          </p:cNvSpPr>
          <p:nvPr>
            <p:ph type="title"/>
          </p:nvPr>
        </p:nvSpPr>
        <p:spPr/>
        <p:txBody>
          <a:bodyPr/>
          <a:lstStyle/>
          <a:p>
            <a:r>
              <a:rPr lang="en-US" altLang="zh-Hans" dirty="0"/>
              <a:t>MATLAB</a:t>
            </a:r>
            <a:r>
              <a:rPr lang="zh-Hans" altLang="en-US" dirty="0"/>
              <a:t> </a:t>
            </a:r>
            <a:r>
              <a:rPr lang="en-US" altLang="zh-Hans" dirty="0"/>
              <a:t>codes</a:t>
            </a:r>
            <a:r>
              <a:rPr lang="zh-Hans" altLang="en-US" dirty="0"/>
              <a:t> </a:t>
            </a:r>
            <a:r>
              <a:rPr lang="en-US" altLang="zh-Hans" dirty="0"/>
              <a:t>used</a:t>
            </a:r>
            <a:r>
              <a:rPr lang="zh-Hans" altLang="en-US" dirty="0"/>
              <a:t> </a:t>
            </a:r>
            <a:r>
              <a:rPr lang="en-US" altLang="zh-Hans" dirty="0"/>
              <a:t>above</a:t>
            </a:r>
            <a:r>
              <a:rPr lang="zh-Hans" altLang="en-US" dirty="0"/>
              <a:t> </a:t>
            </a:r>
            <a:r>
              <a:rPr lang="en-US" altLang="zh-Hans" dirty="0" err="1"/>
              <a:t>canbe</a:t>
            </a:r>
            <a:r>
              <a:rPr lang="zh-Hans" altLang="en-US" dirty="0"/>
              <a:t> </a:t>
            </a:r>
            <a:r>
              <a:rPr lang="en-US" altLang="zh-Hans" dirty="0"/>
              <a:t>downloaded</a:t>
            </a:r>
            <a:r>
              <a:rPr lang="zh-Hans" altLang="en-US" dirty="0"/>
              <a:t> </a:t>
            </a:r>
            <a:r>
              <a:rPr lang="en-US" altLang="zh-Hans" dirty="0"/>
              <a:t>from</a:t>
            </a:r>
            <a:r>
              <a:rPr lang="zh-Hans" altLang="en-US" dirty="0"/>
              <a:t> </a:t>
            </a:r>
            <a:r>
              <a:rPr lang="en-US" altLang="zh-Hans" dirty="0"/>
              <a:t>my</a:t>
            </a:r>
            <a:r>
              <a:rPr lang="zh-Hans" altLang="en-US" dirty="0"/>
              <a:t> </a:t>
            </a:r>
            <a:r>
              <a:rPr lang="en-US" altLang="zh-Hans" dirty="0" err="1"/>
              <a:t>Github</a:t>
            </a:r>
            <a:r>
              <a:rPr lang="zh-Hans" altLang="en-US" dirty="0"/>
              <a:t> </a:t>
            </a:r>
            <a:r>
              <a:rPr lang="en-US" altLang="zh-Hans" dirty="0"/>
              <a:t>Page:</a:t>
            </a:r>
            <a:endParaRPr lang="en-US" dirty="0"/>
          </a:p>
        </p:txBody>
      </p:sp>
      <p:sp>
        <p:nvSpPr>
          <p:cNvPr id="5" name="Rectangle 4">
            <a:extLst>
              <a:ext uri="{FF2B5EF4-FFF2-40B4-BE49-F238E27FC236}">
                <a16:creationId xmlns:a16="http://schemas.microsoft.com/office/drawing/2014/main" id="{DA9A94CE-2B21-3845-B636-C3AC741DC530}"/>
              </a:ext>
            </a:extLst>
          </p:cNvPr>
          <p:cNvSpPr/>
          <p:nvPr/>
        </p:nvSpPr>
        <p:spPr>
          <a:xfrm>
            <a:off x="3214092" y="2382758"/>
            <a:ext cx="5391219" cy="584775"/>
          </a:xfrm>
          <a:prstGeom prst="rect">
            <a:avLst/>
          </a:prstGeom>
        </p:spPr>
        <p:txBody>
          <a:bodyPr wrap="none">
            <a:spAutoFit/>
          </a:bodyPr>
          <a:lstStyle/>
          <a:p>
            <a:r>
              <a:rPr lang="en-US" sz="3200" dirty="0"/>
              <a:t>https://</a:t>
            </a:r>
            <a:r>
              <a:rPr lang="en-US" sz="3200" dirty="0" err="1"/>
              <a:t>github.com</a:t>
            </a:r>
            <a:r>
              <a:rPr lang="en-US" sz="3200" dirty="0"/>
              <a:t>/</a:t>
            </a:r>
            <a:r>
              <a:rPr lang="en-US" sz="3200" dirty="0" err="1"/>
              <a:t>yaakovazat</a:t>
            </a:r>
            <a:endParaRPr lang="en-US" sz="3200" dirty="0"/>
          </a:p>
        </p:txBody>
      </p:sp>
      <p:pic>
        <p:nvPicPr>
          <p:cNvPr id="6" name="Picture 5">
            <a:extLst>
              <a:ext uri="{FF2B5EF4-FFF2-40B4-BE49-F238E27FC236}">
                <a16:creationId xmlns:a16="http://schemas.microsoft.com/office/drawing/2014/main" id="{42195C42-9BB5-1645-9BEA-F116374E3671}"/>
              </a:ext>
            </a:extLst>
          </p:cNvPr>
          <p:cNvPicPr>
            <a:picLocks noChangeAspect="1"/>
          </p:cNvPicPr>
          <p:nvPr/>
        </p:nvPicPr>
        <p:blipFill>
          <a:blip r:embed="rId2"/>
          <a:stretch>
            <a:fillRect/>
          </a:stretch>
        </p:blipFill>
        <p:spPr>
          <a:xfrm>
            <a:off x="1125860" y="1700808"/>
            <a:ext cx="2088232" cy="1733233"/>
          </a:xfrm>
          <a:prstGeom prst="rect">
            <a:avLst/>
          </a:prstGeom>
        </p:spPr>
      </p:pic>
      <p:pic>
        <p:nvPicPr>
          <p:cNvPr id="7" name="Picture 6">
            <a:extLst>
              <a:ext uri="{FF2B5EF4-FFF2-40B4-BE49-F238E27FC236}">
                <a16:creationId xmlns:a16="http://schemas.microsoft.com/office/drawing/2014/main" id="{B2A946DC-86F1-7C4C-A851-28DF4E6992D2}"/>
              </a:ext>
            </a:extLst>
          </p:cNvPr>
          <p:cNvPicPr>
            <a:picLocks noChangeAspect="1"/>
          </p:cNvPicPr>
          <p:nvPr/>
        </p:nvPicPr>
        <p:blipFill>
          <a:blip r:embed="rId3"/>
          <a:stretch>
            <a:fillRect/>
          </a:stretch>
        </p:blipFill>
        <p:spPr>
          <a:xfrm>
            <a:off x="943342" y="3839449"/>
            <a:ext cx="2243220" cy="2181839"/>
          </a:xfrm>
          <a:prstGeom prst="rect">
            <a:avLst/>
          </a:prstGeom>
        </p:spPr>
      </p:pic>
      <p:sp>
        <p:nvSpPr>
          <p:cNvPr id="8" name="Rectangle 7">
            <a:extLst>
              <a:ext uri="{FF2B5EF4-FFF2-40B4-BE49-F238E27FC236}">
                <a16:creationId xmlns:a16="http://schemas.microsoft.com/office/drawing/2014/main" id="{61CB5EEB-8235-C744-A032-B6D793FEF86E}"/>
              </a:ext>
            </a:extLst>
          </p:cNvPr>
          <p:cNvSpPr/>
          <p:nvPr/>
        </p:nvSpPr>
        <p:spPr>
          <a:xfrm>
            <a:off x="3903382" y="4509120"/>
            <a:ext cx="4012637" cy="584775"/>
          </a:xfrm>
          <a:prstGeom prst="rect">
            <a:avLst/>
          </a:prstGeom>
        </p:spPr>
        <p:txBody>
          <a:bodyPr wrap="none">
            <a:spAutoFit/>
          </a:bodyPr>
          <a:lstStyle/>
          <a:p>
            <a:r>
              <a:rPr lang="en-US" altLang="zh-Hans" sz="3200" dirty="0"/>
              <a:t>http://</a:t>
            </a:r>
            <a:r>
              <a:rPr lang="en-US" altLang="zh-Hans" sz="3200" dirty="0" err="1"/>
              <a:t>yaakovazat.com</a:t>
            </a:r>
            <a:endParaRPr lang="en-US" sz="3200" dirty="0"/>
          </a:p>
        </p:txBody>
      </p:sp>
    </p:spTree>
    <p:extLst>
      <p:ext uri="{BB962C8B-B14F-4D97-AF65-F5344CB8AC3E}">
        <p14:creationId xmlns:p14="http://schemas.microsoft.com/office/powerpoint/2010/main" val="20663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t>Clustering algorithm - maximum and minimum distance algorithm (instance + code)</a:t>
            </a:r>
          </a:p>
        </p:txBody>
      </p:sp>
      <p:sp>
        <p:nvSpPr>
          <p:cNvPr id="14" name="Content Placeholder 13"/>
          <p:cNvSpPr>
            <a:spLocks noGrp="1"/>
          </p:cNvSpPr>
          <p:nvPr>
            <p:ph idx="1"/>
          </p:nvPr>
        </p:nvSpPr>
        <p:spPr/>
        <p:txBody>
          <a:bodyPr/>
          <a:lstStyle/>
          <a:p>
            <a:r>
              <a:rPr lang="en-US" altLang="zh-Hans" dirty="0"/>
              <a:t>The basic idea of the maximum and minimum distance algorithm </a:t>
            </a:r>
          </a:p>
          <a:p>
            <a:r>
              <a:rPr lang="en-US" altLang="ja-JP" dirty="0"/>
              <a:t>Algorithm implementation steps</a:t>
            </a:r>
            <a:r>
              <a:rPr lang="ja-JP" altLang="en-US"/>
              <a:t> </a:t>
            </a:r>
            <a:endParaRPr lang="en-US" altLang="ja-JP" dirty="0"/>
          </a:p>
          <a:p>
            <a:r>
              <a:rPr lang="en-US" dirty="0" err="1"/>
              <a:t>Matlab</a:t>
            </a:r>
            <a:r>
              <a:rPr lang="en-US" dirty="0"/>
              <a:t> code examples</a:t>
            </a:r>
            <a:r>
              <a:rPr lang="zh-Hans" altLang="en-US" dirty="0"/>
              <a:t> </a:t>
            </a:r>
            <a:endParaRPr lang="en-US" altLang="zh-Hans" dirty="0"/>
          </a:p>
          <a:p>
            <a:r>
              <a:rPr lang="en-US" altLang="zh-Hans" dirty="0"/>
              <a:t>Problem Solving</a:t>
            </a:r>
            <a:r>
              <a:rPr lang="zh-Hans" altLang="en-US" dirty="0"/>
              <a:t>（</a:t>
            </a:r>
            <a:r>
              <a:rPr lang="en-US" altLang="zh-Hans" dirty="0"/>
              <a:t>we</a:t>
            </a:r>
            <a:r>
              <a:rPr lang="zh-Hans" altLang="en-US" dirty="0"/>
              <a:t> </a:t>
            </a:r>
            <a:r>
              <a:rPr lang="en-US" altLang="zh-Hans" dirty="0"/>
              <a:t>are</a:t>
            </a:r>
            <a:r>
              <a:rPr lang="zh-Hans" altLang="en-US" dirty="0"/>
              <a:t> </a:t>
            </a:r>
            <a:r>
              <a:rPr lang="en-US" altLang="zh-Hans" dirty="0"/>
              <a:t>together</a:t>
            </a:r>
            <a:r>
              <a:rPr lang="zh-Hans" altLang="en-US" dirty="0"/>
              <a:t> </a:t>
            </a:r>
            <a:r>
              <a:rPr lang="en-US" altLang="zh-Hans" dirty="0"/>
              <a:t>solve</a:t>
            </a:r>
            <a:r>
              <a:rPr lang="zh-Hans" altLang="en-US" dirty="0"/>
              <a:t> </a:t>
            </a:r>
            <a:r>
              <a:rPr lang="en-US" altLang="zh-Hans" dirty="0"/>
              <a:t>problems</a:t>
            </a:r>
            <a:r>
              <a:rPr lang="zh-Hans" altLang="en-US" dirty="0"/>
              <a:t> </a:t>
            </a:r>
            <a:r>
              <a:rPr lang="en-US" altLang="zh-Hans" dirty="0"/>
              <a:t>3.1,3.2</a:t>
            </a:r>
            <a:r>
              <a:rPr lang="zh-Hans" altLang="en-US" dirty="0"/>
              <a:t> </a:t>
            </a:r>
            <a:r>
              <a:rPr lang="en-US" altLang="zh-Hans" dirty="0"/>
              <a:t>and</a:t>
            </a:r>
            <a:r>
              <a:rPr lang="zh-Hans" altLang="en-US" dirty="0"/>
              <a:t> </a:t>
            </a:r>
            <a:r>
              <a:rPr lang="en-US" altLang="zh-Hans" dirty="0"/>
              <a:t>3.3</a:t>
            </a:r>
            <a:r>
              <a:rPr lang="zh-Hans" altLang="en-US" dirty="0"/>
              <a:t>）</a:t>
            </a:r>
            <a:endParaRPr lang="en-US" dirty="0"/>
          </a:p>
        </p:txBody>
      </p:sp>
      <p:pic>
        <p:nvPicPr>
          <p:cNvPr id="3" name="Picture 2">
            <a:extLst>
              <a:ext uri="{FF2B5EF4-FFF2-40B4-BE49-F238E27FC236}">
                <a16:creationId xmlns:a16="http://schemas.microsoft.com/office/drawing/2014/main" id="{E40E5EFA-80F4-D34C-9E89-009ABF0D1720}"/>
              </a:ext>
            </a:extLst>
          </p:cNvPr>
          <p:cNvPicPr>
            <a:picLocks noChangeAspect="1"/>
          </p:cNvPicPr>
          <p:nvPr/>
        </p:nvPicPr>
        <p:blipFill>
          <a:blip r:embed="rId2"/>
          <a:stretch>
            <a:fillRect/>
          </a:stretch>
        </p:blipFill>
        <p:spPr>
          <a:xfrm>
            <a:off x="2782044" y="4149080"/>
            <a:ext cx="6096000" cy="2324100"/>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 Problem</a:t>
            </a:r>
            <a:r>
              <a:rPr lang="zh-Hans" altLang="en-US" dirty="0"/>
              <a:t> </a:t>
            </a:r>
            <a:r>
              <a:rPr lang="en-US" altLang="zh-Hans" dirty="0"/>
              <a:t>Solving</a:t>
            </a:r>
            <a:br>
              <a:rPr lang="en-US" altLang="zh-Hans" dirty="0"/>
            </a:br>
            <a:br>
              <a:rPr lang="en-US" altLang="ja-JP" dirty="0"/>
            </a:br>
            <a:endParaRPr lang="en-US" dirty="0"/>
          </a:p>
        </p:txBody>
      </p:sp>
    </p:spTree>
    <p:extLst>
      <p:ext uri="{BB962C8B-B14F-4D97-AF65-F5344CB8AC3E}">
        <p14:creationId xmlns:p14="http://schemas.microsoft.com/office/powerpoint/2010/main" val="135578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3.1.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3.1. -есеп.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1, 1</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2, 0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4, 4</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5, 3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a:p>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1:</a:t>
            </a:r>
            <a:r>
              <a:rPr lang="zh-Hans" altLang="en-US" b="1" i="1" dirty="0"/>
              <a:t> </a:t>
            </a:r>
            <a:r>
              <a:rPr lang="zh-Hans" altLang="en-US" dirty="0"/>
              <a:t> </a:t>
            </a:r>
            <a:endParaRPr lang="en-US" dirty="0"/>
          </a:p>
        </p:txBody>
      </p:sp>
      <p:sp>
        <p:nvSpPr>
          <p:cNvPr id="3" name="Rectangle 2">
            <a:extLst>
              <a:ext uri="{FF2B5EF4-FFF2-40B4-BE49-F238E27FC236}">
                <a16:creationId xmlns:a16="http://schemas.microsoft.com/office/drawing/2014/main" id="{675A8948-2EF5-E246-814B-705366F8BC86}"/>
              </a:ext>
            </a:extLst>
          </p:cNvPr>
          <p:cNvSpPr/>
          <p:nvPr/>
        </p:nvSpPr>
        <p:spPr>
          <a:xfrm>
            <a:off x="1522414" y="1844824"/>
            <a:ext cx="6092825" cy="1477328"/>
          </a:xfrm>
          <a:prstGeom prst="rect">
            <a:avLst/>
          </a:prstGeom>
        </p:spPr>
        <p:txBody>
          <a:bodyPr>
            <a:spAutoFit/>
          </a:bodyPr>
          <a:lstStyle/>
          <a:p>
            <a:pPr marL="342900" indent="-342900">
              <a:buAutoNum type="arabicParenBoth"/>
            </a:pP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pPr marL="342900" indent="-342900">
              <a:buAutoNum type="arabicParenBoth"/>
            </a:pPr>
            <a:endParaRPr lang="en-US" dirty="0"/>
          </a:p>
          <a:p>
            <a:r>
              <a:rPr lang="en-US" altLang="zh-Hans" dirty="0"/>
              <a:t>Take</a:t>
            </a:r>
            <a:r>
              <a:rPr lang="zh-Hans" altLang="en-US" dirty="0"/>
              <a:t> </a:t>
            </a:r>
            <a:r>
              <a:rPr lang="el-GR" dirty="0"/>
              <a:t>θ</a:t>
            </a:r>
            <a:r>
              <a:rPr lang="zh-Hans" altLang="en-US" dirty="0"/>
              <a:t> </a:t>
            </a:r>
            <a:r>
              <a:rPr lang="en-US" altLang="zh-Hans" dirty="0"/>
              <a:t>=0.5</a:t>
            </a:r>
          </a:p>
          <a:p>
            <a:r>
              <a:rPr lang="en-US" altLang="zh-Hans" dirty="0"/>
              <a:t>Z1=X1=(1,1)</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1200329"/>
          </a:xfrm>
          <a:prstGeom prst="rect">
            <a:avLst/>
          </a:prstGeom>
        </p:spPr>
        <p:txBody>
          <a:bodyPr>
            <a:spAutoFit/>
          </a:bodyPr>
          <a:lstStyle/>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4290118124"/>
              </p:ext>
            </p:extLst>
          </p:nvPr>
        </p:nvGraphicFramePr>
        <p:xfrm>
          <a:off x="1674814" y="3724031"/>
          <a:ext cx="10396260" cy="1656080"/>
        </p:xfrm>
        <a:graphic>
          <a:graphicData uri="http://schemas.openxmlformats.org/drawingml/2006/table">
            <a:tbl>
              <a:tblPr firstRow="1" bandRow="1">
                <a:tableStyleId>{8EC20E35-A176-4012-BC5E-935CFFF8708E}</a:tableStyleId>
              </a:tblPr>
              <a:tblGrid>
                <a:gridCol w="1155140">
                  <a:extLst>
                    <a:ext uri="{9D8B030D-6E8A-4147-A177-3AD203B41FA5}">
                      <a16:colId xmlns:a16="http://schemas.microsoft.com/office/drawing/2014/main" val="1111366649"/>
                    </a:ext>
                  </a:extLst>
                </a:gridCol>
                <a:gridCol w="1155140">
                  <a:extLst>
                    <a:ext uri="{9D8B030D-6E8A-4147-A177-3AD203B41FA5}">
                      <a16:colId xmlns:a16="http://schemas.microsoft.com/office/drawing/2014/main" val="3846017407"/>
                    </a:ext>
                  </a:extLst>
                </a:gridCol>
                <a:gridCol w="1155140">
                  <a:extLst>
                    <a:ext uri="{9D8B030D-6E8A-4147-A177-3AD203B41FA5}">
                      <a16:colId xmlns:a16="http://schemas.microsoft.com/office/drawing/2014/main" val="3023611519"/>
                    </a:ext>
                  </a:extLst>
                </a:gridCol>
                <a:gridCol w="1155140">
                  <a:extLst>
                    <a:ext uri="{9D8B030D-6E8A-4147-A177-3AD203B41FA5}">
                      <a16:colId xmlns:a16="http://schemas.microsoft.com/office/drawing/2014/main" val="2834031559"/>
                    </a:ext>
                  </a:extLst>
                </a:gridCol>
                <a:gridCol w="1155140">
                  <a:extLst>
                    <a:ext uri="{9D8B030D-6E8A-4147-A177-3AD203B41FA5}">
                      <a16:colId xmlns:a16="http://schemas.microsoft.com/office/drawing/2014/main" val="1563920093"/>
                    </a:ext>
                  </a:extLst>
                </a:gridCol>
                <a:gridCol w="1155140">
                  <a:extLst>
                    <a:ext uri="{9D8B030D-6E8A-4147-A177-3AD203B41FA5}">
                      <a16:colId xmlns:a16="http://schemas.microsoft.com/office/drawing/2014/main" val="1163866103"/>
                    </a:ext>
                  </a:extLst>
                </a:gridCol>
                <a:gridCol w="1155140">
                  <a:extLst>
                    <a:ext uri="{9D8B030D-6E8A-4147-A177-3AD203B41FA5}">
                      <a16:colId xmlns:a16="http://schemas.microsoft.com/office/drawing/2014/main" val="1531768518"/>
                    </a:ext>
                  </a:extLst>
                </a:gridCol>
                <a:gridCol w="1155140">
                  <a:extLst>
                    <a:ext uri="{9D8B030D-6E8A-4147-A177-3AD203B41FA5}">
                      <a16:colId xmlns:a16="http://schemas.microsoft.com/office/drawing/2014/main" val="3469868922"/>
                    </a:ext>
                  </a:extLst>
                </a:gridCol>
                <a:gridCol w="115514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989956" y="4797152"/>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03627" y="4797152"/>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729617" y="5082955"/>
            <a:ext cx="345109" cy="268418"/>
          </a:xfrm>
          <a:prstGeom prst="rect">
            <a:avLst/>
          </a:prstGeom>
        </p:spPr>
      </p:pic>
      <p:pic>
        <p:nvPicPr>
          <p:cNvPr id="9" name="Picture 8">
            <a:extLst>
              <a:ext uri="{FF2B5EF4-FFF2-40B4-BE49-F238E27FC236}">
                <a16:creationId xmlns:a16="http://schemas.microsoft.com/office/drawing/2014/main" id="{B6C73A57-6977-BC48-8485-1651A0D292C4}"/>
              </a:ext>
            </a:extLst>
          </p:cNvPr>
          <p:cNvPicPr>
            <a:picLocks noChangeAspect="1"/>
          </p:cNvPicPr>
          <p:nvPr/>
        </p:nvPicPr>
        <p:blipFill>
          <a:blip r:embed="rId5"/>
          <a:stretch>
            <a:fillRect/>
          </a:stretch>
        </p:blipFill>
        <p:spPr>
          <a:xfrm>
            <a:off x="4150196" y="4797152"/>
            <a:ext cx="317500" cy="177800"/>
          </a:xfrm>
          <a:prstGeom prst="rect">
            <a:avLst/>
          </a:prstGeom>
        </p:spPr>
      </p:pic>
      <p:pic>
        <p:nvPicPr>
          <p:cNvPr id="10" name="Picture 9">
            <a:extLst>
              <a:ext uri="{FF2B5EF4-FFF2-40B4-BE49-F238E27FC236}">
                <a16:creationId xmlns:a16="http://schemas.microsoft.com/office/drawing/2014/main" id="{56A35034-A20B-2E4A-9016-E1ACEA1BF633}"/>
              </a:ext>
            </a:extLst>
          </p:cNvPr>
          <p:cNvPicPr>
            <a:picLocks noChangeAspect="1"/>
          </p:cNvPicPr>
          <p:nvPr/>
        </p:nvPicPr>
        <p:blipFill>
          <a:blip r:embed="rId6"/>
          <a:stretch>
            <a:fillRect/>
          </a:stretch>
        </p:blipFill>
        <p:spPr>
          <a:xfrm>
            <a:off x="5302324" y="4792571"/>
            <a:ext cx="317500" cy="177800"/>
          </a:xfrm>
          <a:prstGeom prst="rect">
            <a:avLst/>
          </a:prstGeom>
        </p:spPr>
      </p:pic>
      <p:pic>
        <p:nvPicPr>
          <p:cNvPr id="11" name="Picture 10">
            <a:extLst>
              <a:ext uri="{FF2B5EF4-FFF2-40B4-BE49-F238E27FC236}">
                <a16:creationId xmlns:a16="http://schemas.microsoft.com/office/drawing/2014/main" id="{66B90944-E26D-694C-9D2D-EE2344082CC9}"/>
              </a:ext>
            </a:extLst>
          </p:cNvPr>
          <p:cNvPicPr>
            <a:picLocks noChangeAspect="1"/>
          </p:cNvPicPr>
          <p:nvPr/>
        </p:nvPicPr>
        <p:blipFill>
          <a:blip r:embed="rId7"/>
          <a:stretch>
            <a:fillRect/>
          </a:stretch>
        </p:blipFill>
        <p:spPr>
          <a:xfrm>
            <a:off x="6315872" y="4792571"/>
            <a:ext cx="393700" cy="177800"/>
          </a:xfrm>
          <a:prstGeom prst="rect">
            <a:avLst/>
          </a:prstGeom>
        </p:spPr>
      </p:pic>
      <p:pic>
        <p:nvPicPr>
          <p:cNvPr id="12" name="Picture 11">
            <a:extLst>
              <a:ext uri="{FF2B5EF4-FFF2-40B4-BE49-F238E27FC236}">
                <a16:creationId xmlns:a16="http://schemas.microsoft.com/office/drawing/2014/main" id="{21824C92-1E59-1549-A5D5-BC1D17A9EADD}"/>
              </a:ext>
            </a:extLst>
          </p:cNvPr>
          <p:cNvPicPr>
            <a:picLocks noChangeAspect="1"/>
          </p:cNvPicPr>
          <p:nvPr/>
        </p:nvPicPr>
        <p:blipFill>
          <a:blip r:embed="rId8"/>
          <a:stretch>
            <a:fillRect/>
          </a:stretch>
        </p:blipFill>
        <p:spPr>
          <a:xfrm>
            <a:off x="7440319" y="4793305"/>
            <a:ext cx="381000" cy="177800"/>
          </a:xfrm>
          <a:prstGeom prst="rect">
            <a:avLst/>
          </a:prstGeom>
        </p:spPr>
      </p:pic>
      <p:pic>
        <p:nvPicPr>
          <p:cNvPr id="14" name="Picture 13">
            <a:extLst>
              <a:ext uri="{FF2B5EF4-FFF2-40B4-BE49-F238E27FC236}">
                <a16:creationId xmlns:a16="http://schemas.microsoft.com/office/drawing/2014/main" id="{C971AF17-4292-C44D-BEF5-7CC4D6FF592F}"/>
              </a:ext>
            </a:extLst>
          </p:cNvPr>
          <p:cNvPicPr>
            <a:picLocks noChangeAspect="1"/>
          </p:cNvPicPr>
          <p:nvPr/>
        </p:nvPicPr>
        <p:blipFill>
          <a:blip r:embed="rId9"/>
          <a:stretch>
            <a:fillRect/>
          </a:stretch>
        </p:blipFill>
        <p:spPr>
          <a:xfrm>
            <a:off x="8664344" y="4792571"/>
            <a:ext cx="393700" cy="177800"/>
          </a:xfrm>
          <a:prstGeom prst="rect">
            <a:avLst/>
          </a:prstGeom>
        </p:spPr>
      </p:pic>
      <p:pic>
        <p:nvPicPr>
          <p:cNvPr id="15" name="Picture 14">
            <a:extLst>
              <a:ext uri="{FF2B5EF4-FFF2-40B4-BE49-F238E27FC236}">
                <a16:creationId xmlns:a16="http://schemas.microsoft.com/office/drawing/2014/main" id="{552400CC-2F75-E54A-8B1D-B3B6D4DC6047}"/>
              </a:ext>
            </a:extLst>
          </p:cNvPr>
          <p:cNvPicPr>
            <a:picLocks noChangeAspect="1"/>
          </p:cNvPicPr>
          <p:nvPr/>
        </p:nvPicPr>
        <p:blipFill>
          <a:blip r:embed="rId10"/>
          <a:stretch>
            <a:fillRect/>
          </a:stretch>
        </p:blipFill>
        <p:spPr>
          <a:xfrm>
            <a:off x="2962263" y="4792571"/>
            <a:ext cx="317500" cy="177800"/>
          </a:xfrm>
          <a:prstGeom prst="rect">
            <a:avLst/>
          </a:prstGeom>
        </p:spPr>
      </p:pic>
      <p:pic>
        <p:nvPicPr>
          <p:cNvPr id="17" name="Picture 16">
            <a:extLst>
              <a:ext uri="{FF2B5EF4-FFF2-40B4-BE49-F238E27FC236}">
                <a16:creationId xmlns:a16="http://schemas.microsoft.com/office/drawing/2014/main" id="{9DF70F68-0C59-BB46-85AA-18B3ECD86320}"/>
              </a:ext>
            </a:extLst>
          </p:cNvPr>
          <p:cNvPicPr>
            <a:picLocks noChangeAspect="1"/>
          </p:cNvPicPr>
          <p:nvPr/>
        </p:nvPicPr>
        <p:blipFill>
          <a:blip r:embed="rId11"/>
          <a:stretch>
            <a:fillRect/>
          </a:stretch>
        </p:blipFill>
        <p:spPr>
          <a:xfrm>
            <a:off x="1642988" y="5678771"/>
            <a:ext cx="1270000" cy="647700"/>
          </a:xfrm>
          <a:prstGeom prst="rect">
            <a:avLst/>
          </a:prstGeom>
        </p:spPr>
      </p:pic>
      <p:pic>
        <p:nvPicPr>
          <p:cNvPr id="18" name="Picture 17">
            <a:extLst>
              <a:ext uri="{FF2B5EF4-FFF2-40B4-BE49-F238E27FC236}">
                <a16:creationId xmlns:a16="http://schemas.microsoft.com/office/drawing/2014/main" id="{B239EFB9-7BFE-6042-A071-0096316224DA}"/>
              </a:ext>
            </a:extLst>
          </p:cNvPr>
          <p:cNvPicPr>
            <a:picLocks noChangeAspect="1"/>
          </p:cNvPicPr>
          <p:nvPr/>
        </p:nvPicPr>
        <p:blipFill>
          <a:blip r:embed="rId12"/>
          <a:stretch>
            <a:fillRect/>
          </a:stretch>
        </p:blipFill>
        <p:spPr>
          <a:xfrm>
            <a:off x="5897373" y="5546296"/>
            <a:ext cx="1951142" cy="985230"/>
          </a:xfrm>
          <a:prstGeom prst="rect">
            <a:avLst/>
          </a:prstGeom>
        </p:spPr>
      </p:pic>
    </p:spTree>
    <p:extLst>
      <p:ext uri="{BB962C8B-B14F-4D97-AF65-F5344CB8AC3E}">
        <p14:creationId xmlns:p14="http://schemas.microsoft.com/office/powerpoint/2010/main" val="28935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923330"/>
          </a:xfrm>
          <a:prstGeom prst="rect">
            <a:avLst/>
          </a:prstGeom>
        </p:spPr>
        <p:txBody>
          <a:bodyPr>
            <a:spAutoFit/>
          </a:bodyPr>
          <a:lstStyle/>
          <a:p>
            <a:r>
              <a:rPr lang="en-US" altLang="zh-Hans" dirty="0"/>
              <a:t>(2) Finding new collection centers:</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1768572401"/>
              </p:ext>
            </p:extLst>
          </p:nvPr>
        </p:nvGraphicFramePr>
        <p:xfrm>
          <a:off x="1557908" y="2696548"/>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0674" y="3748416"/>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2004" y="3758989"/>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74814" y="4017246"/>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3601" y="3810421"/>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45729" y="3805840"/>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59277" y="3805840"/>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3724" y="3806574"/>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07749" y="3805840"/>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05668" y="3805840"/>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74674" y="4693141"/>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2004" y="4705770"/>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3067" y="5031318"/>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1078" y="4702185"/>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58651" y="4721399"/>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2692" y="4702185"/>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1300" y="4632499"/>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55621" y="4643429"/>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45849" y="4675884"/>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2440" y="5354907"/>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28682" y="5344062"/>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05668" y="5400215"/>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34851" y="5354907"/>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04442" y="5340477"/>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0967" y="5340477"/>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1794" y="5354907"/>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45849" y="5348277"/>
            <a:ext cx="317500" cy="177800"/>
          </a:xfrm>
          <a:prstGeom prst="rect">
            <a:avLst/>
          </a:prstGeom>
        </p:spPr>
      </p:pic>
    </p:spTree>
    <p:extLst>
      <p:ext uri="{BB962C8B-B14F-4D97-AF65-F5344CB8AC3E}">
        <p14:creationId xmlns:p14="http://schemas.microsoft.com/office/powerpoint/2010/main" val="6101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10396264" cy="1754326"/>
          </a:xfrm>
          <a:prstGeom prst="rect">
            <a:avLst/>
          </a:prstGeom>
        </p:spPr>
        <p:txBody>
          <a:bodyPr wrap="square">
            <a:spAutoFit/>
          </a:bodyPr>
          <a:lstStyle/>
          <a:p>
            <a:r>
              <a:rPr lang="en-US" altLang="zh-Hans" dirty="0"/>
              <a:t>(2) Finding new collection centers:</a:t>
            </a:r>
          </a:p>
          <a:p>
            <a:r>
              <a:rPr lang="en-US" altLang="zh-Hans" dirty="0"/>
              <a:t>2.4If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endParaRPr lang="en-US" altLang="zh-Hans" dirty="0"/>
          </a:p>
          <a:p>
            <a:endParaRPr lang="en-US" dirty="0"/>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2955452756"/>
              </p:ext>
            </p:extLst>
          </p:nvPr>
        </p:nvGraphicFramePr>
        <p:xfrm>
          <a:off x="1563510" y="2852936"/>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6276" y="3904804"/>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7606" y="3915377"/>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80416" y="4173634"/>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9203" y="3966809"/>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51331" y="3962228"/>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64879" y="3962228"/>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9326" y="3962962"/>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13351" y="3962228"/>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11270" y="3962228"/>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80276" y="4849529"/>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7606" y="4862158"/>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8669" y="5187706"/>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6680" y="4858573"/>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64253" y="4877787"/>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8294" y="4858573"/>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6902" y="4788887"/>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61223" y="4799817"/>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51451" y="4832272"/>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8042" y="5511295"/>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34284" y="5500450"/>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11270" y="5556603"/>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40453" y="5511295"/>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10044" y="5496865"/>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6569" y="5496865"/>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7396" y="5511295"/>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51451" y="5504665"/>
            <a:ext cx="317500" cy="177800"/>
          </a:xfrm>
          <a:prstGeom prst="rect">
            <a:avLst/>
          </a:prstGeom>
        </p:spPr>
      </p:pic>
      <p:pic>
        <p:nvPicPr>
          <p:cNvPr id="10" name="Picture 9">
            <a:extLst>
              <a:ext uri="{FF2B5EF4-FFF2-40B4-BE49-F238E27FC236}">
                <a16:creationId xmlns:a16="http://schemas.microsoft.com/office/drawing/2014/main" id="{B917EB47-4D20-C444-90C4-CE5D38215FE6}"/>
              </a:ext>
            </a:extLst>
          </p:cNvPr>
          <p:cNvPicPr>
            <a:picLocks noChangeAspect="1"/>
          </p:cNvPicPr>
          <p:nvPr/>
        </p:nvPicPr>
        <p:blipFill>
          <a:blip r:embed="rId16"/>
          <a:stretch>
            <a:fillRect/>
          </a:stretch>
        </p:blipFill>
        <p:spPr>
          <a:xfrm>
            <a:off x="4336613" y="6058976"/>
            <a:ext cx="3416300" cy="622300"/>
          </a:xfrm>
          <a:prstGeom prst="rect">
            <a:avLst/>
          </a:prstGeom>
        </p:spPr>
      </p:pic>
    </p:spTree>
    <p:extLst>
      <p:ext uri="{BB962C8B-B14F-4D97-AF65-F5344CB8AC3E}">
        <p14:creationId xmlns:p14="http://schemas.microsoft.com/office/powerpoint/2010/main" val="13610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1AD995-667F-D04D-B606-B6595FC0E824}"/>
              </a:ext>
            </a:extLst>
          </p:cNvPr>
          <p:cNvGraphicFramePr>
            <a:graphicFrameLocks noGrp="1"/>
          </p:cNvGraphicFramePr>
          <p:nvPr>
            <p:extLst>
              <p:ext uri="{D42A27DB-BD31-4B8C-83A1-F6EECF244321}">
                <p14:modId xmlns:p14="http://schemas.microsoft.com/office/powerpoint/2010/main" val="2384222128"/>
              </p:ext>
            </p:extLst>
          </p:nvPr>
        </p:nvGraphicFramePr>
        <p:xfrm>
          <a:off x="981844" y="1052736"/>
          <a:ext cx="10513170" cy="3937976"/>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r h="455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Min(</a:t>
                      </a:r>
                      <a:r>
                        <a:rPr lang="zh-Hans" altLang="en-US" dirty="0"/>
                        <a:t>      </a:t>
                      </a:r>
                      <a:r>
                        <a:rPr lang="en-US" altLang="zh-Hans" dirty="0"/>
                        <a:t>,</a:t>
                      </a:r>
                      <a:r>
                        <a:rPr lang="zh-Hans" altLang="en-US" dirty="0"/>
                        <a:t>    </a:t>
                      </a:r>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8493477"/>
                  </a:ext>
                </a:extLst>
              </a:tr>
              <a:tr h="455832">
                <a:tc>
                  <a:txBody>
                    <a:bodyPr/>
                    <a:lstStyle/>
                    <a:p>
                      <a:r>
                        <a:rPr lang="en-US" altLang="zh-Hans" dirty="0"/>
                        <a:t>Class</a:t>
                      </a:r>
                      <a:r>
                        <a:rPr lang="zh-Hans" altLang="en-US" dirty="0"/>
                        <a:t> </a:t>
                      </a:r>
                      <a:r>
                        <a:rPr lang="en-US" altLang="zh-Hans" dirty="0"/>
                        <a:t>(k)</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7812763"/>
                  </a:ext>
                </a:extLst>
              </a:tr>
            </a:tbl>
          </a:graphicData>
        </a:graphic>
      </p:graphicFrame>
      <p:pic>
        <p:nvPicPr>
          <p:cNvPr id="3" name="Picture 2">
            <a:extLst>
              <a:ext uri="{FF2B5EF4-FFF2-40B4-BE49-F238E27FC236}">
                <a16:creationId xmlns:a16="http://schemas.microsoft.com/office/drawing/2014/main" id="{7C9129B7-87A9-E44B-B7A1-8DCCE9646CC6}"/>
              </a:ext>
            </a:extLst>
          </p:cNvPr>
          <p:cNvPicPr>
            <a:picLocks noChangeAspect="1"/>
          </p:cNvPicPr>
          <p:nvPr/>
        </p:nvPicPr>
        <p:blipFill>
          <a:blip r:embed="rId2"/>
          <a:stretch>
            <a:fillRect/>
          </a:stretch>
        </p:blipFill>
        <p:spPr>
          <a:xfrm>
            <a:off x="1284610" y="2104604"/>
            <a:ext cx="288032" cy="268830"/>
          </a:xfrm>
          <a:prstGeom prst="rect">
            <a:avLst/>
          </a:prstGeom>
        </p:spPr>
      </p:pic>
      <p:pic>
        <p:nvPicPr>
          <p:cNvPr id="4" name="Picture 3">
            <a:extLst>
              <a:ext uri="{FF2B5EF4-FFF2-40B4-BE49-F238E27FC236}">
                <a16:creationId xmlns:a16="http://schemas.microsoft.com/office/drawing/2014/main" id="{9DDDFE3D-7C88-4240-9D5C-0C58EF339F32}"/>
              </a:ext>
            </a:extLst>
          </p:cNvPr>
          <p:cNvPicPr>
            <a:picLocks noChangeAspect="1"/>
          </p:cNvPicPr>
          <p:nvPr/>
        </p:nvPicPr>
        <p:blipFill>
          <a:blip r:embed="rId3"/>
          <a:stretch>
            <a:fillRect/>
          </a:stretch>
        </p:blipFill>
        <p:spPr>
          <a:xfrm>
            <a:off x="1845940" y="2115177"/>
            <a:ext cx="307406" cy="286912"/>
          </a:xfrm>
          <a:prstGeom prst="rect">
            <a:avLst/>
          </a:prstGeom>
        </p:spPr>
      </p:pic>
      <p:pic>
        <p:nvPicPr>
          <p:cNvPr id="5" name="Picture 4">
            <a:extLst>
              <a:ext uri="{FF2B5EF4-FFF2-40B4-BE49-F238E27FC236}">
                <a16:creationId xmlns:a16="http://schemas.microsoft.com/office/drawing/2014/main" id="{7EEB38A5-FA1C-2F4E-B7C5-FA1FEBE91F92}"/>
              </a:ext>
            </a:extLst>
          </p:cNvPr>
          <p:cNvPicPr>
            <a:picLocks noChangeAspect="1"/>
          </p:cNvPicPr>
          <p:nvPr/>
        </p:nvPicPr>
        <p:blipFill>
          <a:blip r:embed="rId4"/>
          <a:stretch>
            <a:fillRect/>
          </a:stretch>
        </p:blipFill>
        <p:spPr>
          <a:xfrm>
            <a:off x="1098750" y="2373434"/>
            <a:ext cx="345109" cy="268418"/>
          </a:xfrm>
          <a:prstGeom prst="rect">
            <a:avLst/>
          </a:prstGeom>
        </p:spPr>
      </p:pic>
      <p:pic>
        <p:nvPicPr>
          <p:cNvPr id="6" name="Picture 5">
            <a:extLst>
              <a:ext uri="{FF2B5EF4-FFF2-40B4-BE49-F238E27FC236}">
                <a16:creationId xmlns:a16="http://schemas.microsoft.com/office/drawing/2014/main" id="{9ED90B14-FD61-CE4B-BB67-33600B864CB9}"/>
              </a:ext>
            </a:extLst>
          </p:cNvPr>
          <p:cNvPicPr>
            <a:picLocks noChangeAspect="1"/>
          </p:cNvPicPr>
          <p:nvPr/>
        </p:nvPicPr>
        <p:blipFill>
          <a:blip r:embed="rId5"/>
          <a:stretch>
            <a:fillRect/>
          </a:stretch>
        </p:blipFill>
        <p:spPr>
          <a:xfrm>
            <a:off x="3617537" y="2166609"/>
            <a:ext cx="317500" cy="177800"/>
          </a:xfrm>
          <a:prstGeom prst="rect">
            <a:avLst/>
          </a:prstGeom>
        </p:spPr>
      </p:pic>
      <p:pic>
        <p:nvPicPr>
          <p:cNvPr id="7" name="Picture 6">
            <a:extLst>
              <a:ext uri="{FF2B5EF4-FFF2-40B4-BE49-F238E27FC236}">
                <a16:creationId xmlns:a16="http://schemas.microsoft.com/office/drawing/2014/main" id="{106BE380-5C3F-9E4E-AE76-0ECBA0E3D975}"/>
              </a:ext>
            </a:extLst>
          </p:cNvPr>
          <p:cNvPicPr>
            <a:picLocks noChangeAspect="1"/>
          </p:cNvPicPr>
          <p:nvPr/>
        </p:nvPicPr>
        <p:blipFill>
          <a:blip r:embed="rId6"/>
          <a:stretch>
            <a:fillRect/>
          </a:stretch>
        </p:blipFill>
        <p:spPr>
          <a:xfrm>
            <a:off x="4769665" y="2162028"/>
            <a:ext cx="317500" cy="177800"/>
          </a:xfrm>
          <a:prstGeom prst="rect">
            <a:avLst/>
          </a:prstGeom>
        </p:spPr>
      </p:pic>
      <p:pic>
        <p:nvPicPr>
          <p:cNvPr id="8" name="Picture 7">
            <a:extLst>
              <a:ext uri="{FF2B5EF4-FFF2-40B4-BE49-F238E27FC236}">
                <a16:creationId xmlns:a16="http://schemas.microsoft.com/office/drawing/2014/main" id="{BC18E270-1AA2-2349-BC89-FDD994B7FF2C}"/>
              </a:ext>
            </a:extLst>
          </p:cNvPr>
          <p:cNvPicPr>
            <a:picLocks noChangeAspect="1"/>
          </p:cNvPicPr>
          <p:nvPr/>
        </p:nvPicPr>
        <p:blipFill>
          <a:blip r:embed="rId7"/>
          <a:stretch>
            <a:fillRect/>
          </a:stretch>
        </p:blipFill>
        <p:spPr>
          <a:xfrm>
            <a:off x="5783213" y="2162028"/>
            <a:ext cx="393700" cy="177800"/>
          </a:xfrm>
          <a:prstGeom prst="rect">
            <a:avLst/>
          </a:prstGeom>
        </p:spPr>
      </p:pic>
      <p:pic>
        <p:nvPicPr>
          <p:cNvPr id="9" name="Picture 8">
            <a:extLst>
              <a:ext uri="{FF2B5EF4-FFF2-40B4-BE49-F238E27FC236}">
                <a16:creationId xmlns:a16="http://schemas.microsoft.com/office/drawing/2014/main" id="{8F192371-ABD1-BB48-A6FA-538EF9C12B16}"/>
              </a:ext>
            </a:extLst>
          </p:cNvPr>
          <p:cNvPicPr>
            <a:picLocks noChangeAspect="1"/>
          </p:cNvPicPr>
          <p:nvPr/>
        </p:nvPicPr>
        <p:blipFill>
          <a:blip r:embed="rId8"/>
          <a:stretch>
            <a:fillRect/>
          </a:stretch>
        </p:blipFill>
        <p:spPr>
          <a:xfrm>
            <a:off x="6907660" y="2162762"/>
            <a:ext cx="381000" cy="177800"/>
          </a:xfrm>
          <a:prstGeom prst="rect">
            <a:avLst/>
          </a:prstGeom>
        </p:spPr>
      </p:pic>
      <p:pic>
        <p:nvPicPr>
          <p:cNvPr id="10" name="Picture 9">
            <a:extLst>
              <a:ext uri="{FF2B5EF4-FFF2-40B4-BE49-F238E27FC236}">
                <a16:creationId xmlns:a16="http://schemas.microsoft.com/office/drawing/2014/main" id="{35FB124C-22E2-ED45-A57E-C2802C3C3315}"/>
              </a:ext>
            </a:extLst>
          </p:cNvPr>
          <p:cNvPicPr>
            <a:picLocks noChangeAspect="1"/>
          </p:cNvPicPr>
          <p:nvPr/>
        </p:nvPicPr>
        <p:blipFill>
          <a:blip r:embed="rId9"/>
          <a:stretch>
            <a:fillRect/>
          </a:stretch>
        </p:blipFill>
        <p:spPr>
          <a:xfrm>
            <a:off x="8131685" y="2162028"/>
            <a:ext cx="393700" cy="177800"/>
          </a:xfrm>
          <a:prstGeom prst="rect">
            <a:avLst/>
          </a:prstGeom>
        </p:spPr>
      </p:pic>
      <p:pic>
        <p:nvPicPr>
          <p:cNvPr id="11" name="Picture 10">
            <a:extLst>
              <a:ext uri="{FF2B5EF4-FFF2-40B4-BE49-F238E27FC236}">
                <a16:creationId xmlns:a16="http://schemas.microsoft.com/office/drawing/2014/main" id="{CDCE4832-D8AF-3047-9215-F5D7BFEFE375}"/>
              </a:ext>
            </a:extLst>
          </p:cNvPr>
          <p:cNvPicPr>
            <a:picLocks noChangeAspect="1"/>
          </p:cNvPicPr>
          <p:nvPr/>
        </p:nvPicPr>
        <p:blipFill>
          <a:blip r:embed="rId10"/>
          <a:stretch>
            <a:fillRect/>
          </a:stretch>
        </p:blipFill>
        <p:spPr>
          <a:xfrm>
            <a:off x="2429604" y="2162028"/>
            <a:ext cx="317500" cy="177800"/>
          </a:xfrm>
          <a:prstGeom prst="rect">
            <a:avLst/>
          </a:prstGeom>
        </p:spPr>
      </p:pic>
      <p:pic>
        <p:nvPicPr>
          <p:cNvPr id="12" name="Picture 11">
            <a:extLst>
              <a:ext uri="{FF2B5EF4-FFF2-40B4-BE49-F238E27FC236}">
                <a16:creationId xmlns:a16="http://schemas.microsoft.com/office/drawing/2014/main" id="{AB006982-110A-E84C-88B4-D688E618B742}"/>
              </a:ext>
            </a:extLst>
          </p:cNvPr>
          <p:cNvPicPr>
            <a:picLocks noChangeAspect="1"/>
          </p:cNvPicPr>
          <p:nvPr/>
        </p:nvPicPr>
        <p:blipFill>
          <a:blip r:embed="rId2"/>
          <a:stretch>
            <a:fillRect/>
          </a:stretch>
        </p:blipFill>
        <p:spPr>
          <a:xfrm>
            <a:off x="1298610" y="3049329"/>
            <a:ext cx="288032" cy="268830"/>
          </a:xfrm>
          <a:prstGeom prst="rect">
            <a:avLst/>
          </a:prstGeom>
        </p:spPr>
      </p:pic>
      <p:pic>
        <p:nvPicPr>
          <p:cNvPr id="13" name="Picture 12">
            <a:extLst>
              <a:ext uri="{FF2B5EF4-FFF2-40B4-BE49-F238E27FC236}">
                <a16:creationId xmlns:a16="http://schemas.microsoft.com/office/drawing/2014/main" id="{4B6DC1FB-84B0-B348-B20F-07A64E8D4886}"/>
              </a:ext>
            </a:extLst>
          </p:cNvPr>
          <p:cNvPicPr>
            <a:picLocks noChangeAspect="1"/>
          </p:cNvPicPr>
          <p:nvPr/>
        </p:nvPicPr>
        <p:blipFill>
          <a:blip r:embed="rId11"/>
          <a:stretch>
            <a:fillRect/>
          </a:stretch>
        </p:blipFill>
        <p:spPr>
          <a:xfrm>
            <a:off x="1845940" y="3061958"/>
            <a:ext cx="307406" cy="307406"/>
          </a:xfrm>
          <a:prstGeom prst="rect">
            <a:avLst/>
          </a:prstGeom>
        </p:spPr>
      </p:pic>
      <p:pic>
        <p:nvPicPr>
          <p:cNvPr id="14" name="Picture 13">
            <a:extLst>
              <a:ext uri="{FF2B5EF4-FFF2-40B4-BE49-F238E27FC236}">
                <a16:creationId xmlns:a16="http://schemas.microsoft.com/office/drawing/2014/main" id="{E582148E-A08F-3747-A2DF-13DABFCBD781}"/>
              </a:ext>
            </a:extLst>
          </p:cNvPr>
          <p:cNvPicPr>
            <a:picLocks noChangeAspect="1"/>
          </p:cNvPicPr>
          <p:nvPr/>
        </p:nvPicPr>
        <p:blipFill>
          <a:blip r:embed="rId12"/>
          <a:stretch>
            <a:fillRect/>
          </a:stretch>
        </p:blipFill>
        <p:spPr>
          <a:xfrm>
            <a:off x="1157003" y="3387506"/>
            <a:ext cx="301725" cy="234675"/>
          </a:xfrm>
          <a:prstGeom prst="rect">
            <a:avLst/>
          </a:prstGeom>
        </p:spPr>
      </p:pic>
      <p:pic>
        <p:nvPicPr>
          <p:cNvPr id="15" name="Picture 14">
            <a:extLst>
              <a:ext uri="{FF2B5EF4-FFF2-40B4-BE49-F238E27FC236}">
                <a16:creationId xmlns:a16="http://schemas.microsoft.com/office/drawing/2014/main" id="{B6449009-5F4B-D447-8D41-A3A6C293B90D}"/>
              </a:ext>
            </a:extLst>
          </p:cNvPr>
          <p:cNvPicPr>
            <a:picLocks noChangeAspect="1"/>
          </p:cNvPicPr>
          <p:nvPr/>
        </p:nvPicPr>
        <p:blipFill>
          <a:blip r:embed="rId8"/>
          <a:stretch>
            <a:fillRect/>
          </a:stretch>
        </p:blipFill>
        <p:spPr>
          <a:xfrm>
            <a:off x="2355014" y="3058373"/>
            <a:ext cx="381000" cy="177800"/>
          </a:xfrm>
          <a:prstGeom prst="rect">
            <a:avLst/>
          </a:prstGeom>
        </p:spPr>
      </p:pic>
      <p:pic>
        <p:nvPicPr>
          <p:cNvPr id="16" name="Picture 15">
            <a:extLst>
              <a:ext uri="{FF2B5EF4-FFF2-40B4-BE49-F238E27FC236}">
                <a16:creationId xmlns:a16="http://schemas.microsoft.com/office/drawing/2014/main" id="{1AFCB00A-E5D0-5E46-9C76-366FFFB6F6EE}"/>
              </a:ext>
            </a:extLst>
          </p:cNvPr>
          <p:cNvPicPr>
            <a:picLocks noChangeAspect="1"/>
          </p:cNvPicPr>
          <p:nvPr/>
        </p:nvPicPr>
        <p:blipFill>
          <a:blip r:embed="rId13"/>
          <a:stretch>
            <a:fillRect/>
          </a:stretch>
        </p:blipFill>
        <p:spPr>
          <a:xfrm>
            <a:off x="3382587" y="3077587"/>
            <a:ext cx="393700" cy="177800"/>
          </a:xfrm>
          <a:prstGeom prst="rect">
            <a:avLst/>
          </a:prstGeom>
        </p:spPr>
      </p:pic>
      <p:pic>
        <p:nvPicPr>
          <p:cNvPr id="17" name="Picture 16">
            <a:extLst>
              <a:ext uri="{FF2B5EF4-FFF2-40B4-BE49-F238E27FC236}">
                <a16:creationId xmlns:a16="http://schemas.microsoft.com/office/drawing/2014/main" id="{D2B8F7EB-F860-4B47-9879-A17263A53990}"/>
              </a:ext>
            </a:extLst>
          </p:cNvPr>
          <p:cNvPicPr>
            <a:picLocks noChangeAspect="1"/>
          </p:cNvPicPr>
          <p:nvPr/>
        </p:nvPicPr>
        <p:blipFill>
          <a:blip r:embed="rId14"/>
          <a:stretch>
            <a:fillRect/>
          </a:stretch>
        </p:blipFill>
        <p:spPr>
          <a:xfrm>
            <a:off x="4596628" y="3058373"/>
            <a:ext cx="381000" cy="177800"/>
          </a:xfrm>
          <a:prstGeom prst="rect">
            <a:avLst/>
          </a:prstGeom>
        </p:spPr>
      </p:pic>
      <p:pic>
        <p:nvPicPr>
          <p:cNvPr id="18" name="Picture 17">
            <a:extLst>
              <a:ext uri="{FF2B5EF4-FFF2-40B4-BE49-F238E27FC236}">
                <a16:creationId xmlns:a16="http://schemas.microsoft.com/office/drawing/2014/main" id="{37063E86-F323-4948-BD34-4D4BF72BD38D}"/>
              </a:ext>
            </a:extLst>
          </p:cNvPr>
          <p:cNvPicPr>
            <a:picLocks noChangeAspect="1"/>
          </p:cNvPicPr>
          <p:nvPr/>
        </p:nvPicPr>
        <p:blipFill>
          <a:blip r:embed="rId6"/>
          <a:stretch>
            <a:fillRect/>
          </a:stretch>
        </p:blipFill>
        <p:spPr>
          <a:xfrm>
            <a:off x="5745236" y="2988687"/>
            <a:ext cx="317500" cy="177800"/>
          </a:xfrm>
          <a:prstGeom prst="rect">
            <a:avLst/>
          </a:prstGeom>
        </p:spPr>
      </p:pic>
      <p:pic>
        <p:nvPicPr>
          <p:cNvPr id="19" name="Picture 18">
            <a:extLst>
              <a:ext uri="{FF2B5EF4-FFF2-40B4-BE49-F238E27FC236}">
                <a16:creationId xmlns:a16="http://schemas.microsoft.com/office/drawing/2014/main" id="{F82AFF3A-F95B-8A4D-9B2A-BC8269FD9A07}"/>
              </a:ext>
            </a:extLst>
          </p:cNvPr>
          <p:cNvPicPr>
            <a:picLocks noChangeAspect="1"/>
          </p:cNvPicPr>
          <p:nvPr/>
        </p:nvPicPr>
        <p:blipFill>
          <a:blip r:embed="rId10"/>
          <a:stretch>
            <a:fillRect/>
          </a:stretch>
        </p:blipFill>
        <p:spPr>
          <a:xfrm>
            <a:off x="6879557" y="2999617"/>
            <a:ext cx="317500" cy="177800"/>
          </a:xfrm>
          <a:prstGeom prst="rect">
            <a:avLst/>
          </a:prstGeom>
        </p:spPr>
      </p:pic>
      <p:pic>
        <p:nvPicPr>
          <p:cNvPr id="20" name="Picture 19">
            <a:extLst>
              <a:ext uri="{FF2B5EF4-FFF2-40B4-BE49-F238E27FC236}">
                <a16:creationId xmlns:a16="http://schemas.microsoft.com/office/drawing/2014/main" id="{0868AC08-7538-FF4E-AFAE-C3CB867F05D1}"/>
              </a:ext>
            </a:extLst>
          </p:cNvPr>
          <p:cNvPicPr>
            <a:picLocks noChangeAspect="1"/>
          </p:cNvPicPr>
          <p:nvPr/>
        </p:nvPicPr>
        <p:blipFill>
          <a:blip r:embed="rId15"/>
          <a:stretch>
            <a:fillRect/>
          </a:stretch>
        </p:blipFill>
        <p:spPr>
          <a:xfrm>
            <a:off x="8169785" y="3032072"/>
            <a:ext cx="317500" cy="177800"/>
          </a:xfrm>
          <a:prstGeom prst="rect">
            <a:avLst/>
          </a:prstGeom>
        </p:spPr>
      </p:pic>
      <p:pic>
        <p:nvPicPr>
          <p:cNvPr id="22" name="Picture 21">
            <a:extLst>
              <a:ext uri="{FF2B5EF4-FFF2-40B4-BE49-F238E27FC236}">
                <a16:creationId xmlns:a16="http://schemas.microsoft.com/office/drawing/2014/main" id="{456A0BCF-8CBF-DE45-B036-9B15F7FAB243}"/>
              </a:ext>
            </a:extLst>
          </p:cNvPr>
          <p:cNvPicPr>
            <a:picLocks noChangeAspect="1"/>
          </p:cNvPicPr>
          <p:nvPr/>
        </p:nvPicPr>
        <p:blipFill>
          <a:blip r:embed="rId12"/>
          <a:stretch>
            <a:fillRect/>
          </a:stretch>
        </p:blipFill>
        <p:spPr>
          <a:xfrm>
            <a:off x="1852618" y="3700250"/>
            <a:ext cx="372994" cy="290107"/>
          </a:xfrm>
          <a:prstGeom prst="rect">
            <a:avLst/>
          </a:prstGeom>
        </p:spPr>
      </p:pic>
      <p:pic>
        <p:nvPicPr>
          <p:cNvPr id="23" name="Picture 22">
            <a:extLst>
              <a:ext uri="{FF2B5EF4-FFF2-40B4-BE49-F238E27FC236}">
                <a16:creationId xmlns:a16="http://schemas.microsoft.com/office/drawing/2014/main" id="{F5CA7F08-D0A1-A343-A8BB-93B0B3EF3106}"/>
              </a:ext>
            </a:extLst>
          </p:cNvPr>
          <p:cNvPicPr>
            <a:picLocks noChangeAspect="1"/>
          </p:cNvPicPr>
          <p:nvPr/>
        </p:nvPicPr>
        <p:blipFill>
          <a:blip r:embed="rId10"/>
          <a:stretch>
            <a:fillRect/>
          </a:stretch>
        </p:blipFill>
        <p:spPr>
          <a:xfrm>
            <a:off x="2429604" y="3756403"/>
            <a:ext cx="317500" cy="177800"/>
          </a:xfrm>
          <a:prstGeom prst="rect">
            <a:avLst/>
          </a:prstGeom>
        </p:spPr>
      </p:pic>
      <p:pic>
        <p:nvPicPr>
          <p:cNvPr id="24" name="Picture 23">
            <a:extLst>
              <a:ext uri="{FF2B5EF4-FFF2-40B4-BE49-F238E27FC236}">
                <a16:creationId xmlns:a16="http://schemas.microsoft.com/office/drawing/2014/main" id="{52693DD8-BC21-FC47-8CA2-15ACA5F7E0D6}"/>
              </a:ext>
            </a:extLst>
          </p:cNvPr>
          <p:cNvPicPr>
            <a:picLocks noChangeAspect="1"/>
          </p:cNvPicPr>
          <p:nvPr/>
        </p:nvPicPr>
        <p:blipFill>
          <a:blip r:embed="rId5"/>
          <a:stretch>
            <a:fillRect/>
          </a:stretch>
        </p:blipFill>
        <p:spPr>
          <a:xfrm>
            <a:off x="3458787" y="3711095"/>
            <a:ext cx="317500" cy="177800"/>
          </a:xfrm>
          <a:prstGeom prst="rect">
            <a:avLst/>
          </a:prstGeom>
        </p:spPr>
      </p:pic>
      <p:pic>
        <p:nvPicPr>
          <p:cNvPr id="25" name="Picture 24">
            <a:extLst>
              <a:ext uri="{FF2B5EF4-FFF2-40B4-BE49-F238E27FC236}">
                <a16:creationId xmlns:a16="http://schemas.microsoft.com/office/drawing/2014/main" id="{CDABE262-38B6-0F4B-87DF-9C8F5833B142}"/>
              </a:ext>
            </a:extLst>
          </p:cNvPr>
          <p:cNvPicPr>
            <a:picLocks noChangeAspect="1"/>
          </p:cNvPicPr>
          <p:nvPr/>
        </p:nvPicPr>
        <p:blipFill>
          <a:blip r:embed="rId5"/>
          <a:stretch>
            <a:fillRect/>
          </a:stretch>
        </p:blipFill>
        <p:spPr>
          <a:xfrm>
            <a:off x="4628378" y="3696665"/>
            <a:ext cx="317500" cy="177800"/>
          </a:xfrm>
          <a:prstGeom prst="rect">
            <a:avLst/>
          </a:prstGeom>
        </p:spPr>
      </p:pic>
      <p:pic>
        <p:nvPicPr>
          <p:cNvPr id="26" name="Picture 25">
            <a:extLst>
              <a:ext uri="{FF2B5EF4-FFF2-40B4-BE49-F238E27FC236}">
                <a16:creationId xmlns:a16="http://schemas.microsoft.com/office/drawing/2014/main" id="{CD09FD3F-5E57-6F4B-9023-38589FB51084}"/>
              </a:ext>
            </a:extLst>
          </p:cNvPr>
          <p:cNvPicPr>
            <a:picLocks noChangeAspect="1"/>
          </p:cNvPicPr>
          <p:nvPr/>
        </p:nvPicPr>
        <p:blipFill>
          <a:blip r:embed="rId5"/>
          <a:stretch>
            <a:fillRect/>
          </a:stretch>
        </p:blipFill>
        <p:spPr>
          <a:xfrm>
            <a:off x="5804903" y="3696665"/>
            <a:ext cx="317500" cy="177800"/>
          </a:xfrm>
          <a:prstGeom prst="rect">
            <a:avLst/>
          </a:prstGeom>
        </p:spPr>
      </p:pic>
      <p:pic>
        <p:nvPicPr>
          <p:cNvPr id="27" name="Picture 26">
            <a:extLst>
              <a:ext uri="{FF2B5EF4-FFF2-40B4-BE49-F238E27FC236}">
                <a16:creationId xmlns:a16="http://schemas.microsoft.com/office/drawing/2014/main" id="{633A2813-6623-0B44-AA0D-23D22AC7D16D}"/>
              </a:ext>
            </a:extLst>
          </p:cNvPr>
          <p:cNvPicPr>
            <a:picLocks noChangeAspect="1"/>
          </p:cNvPicPr>
          <p:nvPr/>
        </p:nvPicPr>
        <p:blipFill>
          <a:blip r:embed="rId10"/>
          <a:stretch>
            <a:fillRect/>
          </a:stretch>
        </p:blipFill>
        <p:spPr>
          <a:xfrm>
            <a:off x="6885730" y="3711095"/>
            <a:ext cx="317500" cy="177800"/>
          </a:xfrm>
          <a:prstGeom prst="rect">
            <a:avLst/>
          </a:prstGeom>
        </p:spPr>
      </p:pic>
      <p:pic>
        <p:nvPicPr>
          <p:cNvPr id="28" name="Picture 27">
            <a:extLst>
              <a:ext uri="{FF2B5EF4-FFF2-40B4-BE49-F238E27FC236}">
                <a16:creationId xmlns:a16="http://schemas.microsoft.com/office/drawing/2014/main" id="{8591556E-50B3-DB4C-9A41-B158A2F73F69}"/>
              </a:ext>
            </a:extLst>
          </p:cNvPr>
          <p:cNvPicPr>
            <a:picLocks noChangeAspect="1"/>
          </p:cNvPicPr>
          <p:nvPr/>
        </p:nvPicPr>
        <p:blipFill>
          <a:blip r:embed="rId15"/>
          <a:stretch>
            <a:fillRect/>
          </a:stretch>
        </p:blipFill>
        <p:spPr>
          <a:xfrm>
            <a:off x="8169785" y="3704465"/>
            <a:ext cx="317500" cy="177800"/>
          </a:xfrm>
          <a:prstGeom prst="rect">
            <a:avLst/>
          </a:prstGeom>
        </p:spPr>
      </p:pic>
      <p:pic>
        <p:nvPicPr>
          <p:cNvPr id="30" name="Picture 29">
            <a:extLst>
              <a:ext uri="{FF2B5EF4-FFF2-40B4-BE49-F238E27FC236}">
                <a16:creationId xmlns:a16="http://schemas.microsoft.com/office/drawing/2014/main" id="{BDBCC7B7-7D24-4E4A-9A6B-66C6B95A6BB6}"/>
              </a:ext>
            </a:extLst>
          </p:cNvPr>
          <p:cNvPicPr>
            <a:picLocks noChangeAspect="1"/>
          </p:cNvPicPr>
          <p:nvPr/>
        </p:nvPicPr>
        <p:blipFill>
          <a:blip r:embed="rId4"/>
          <a:stretch>
            <a:fillRect/>
          </a:stretch>
        </p:blipFill>
        <p:spPr>
          <a:xfrm>
            <a:off x="1486376" y="3711095"/>
            <a:ext cx="345109" cy="268418"/>
          </a:xfrm>
          <a:prstGeom prst="rect">
            <a:avLst/>
          </a:prstGeom>
        </p:spPr>
      </p:pic>
      <p:pic>
        <p:nvPicPr>
          <p:cNvPr id="31" name="Picture 30">
            <a:extLst>
              <a:ext uri="{FF2B5EF4-FFF2-40B4-BE49-F238E27FC236}">
                <a16:creationId xmlns:a16="http://schemas.microsoft.com/office/drawing/2014/main" id="{801037BA-BA27-2D4B-AE68-9459E99BD4A5}"/>
              </a:ext>
            </a:extLst>
          </p:cNvPr>
          <p:cNvPicPr>
            <a:picLocks noChangeAspect="1"/>
          </p:cNvPicPr>
          <p:nvPr/>
        </p:nvPicPr>
        <p:blipFill>
          <a:blip r:embed="rId4"/>
          <a:stretch>
            <a:fillRect/>
          </a:stretch>
        </p:blipFill>
        <p:spPr>
          <a:xfrm>
            <a:off x="1457465" y="4174609"/>
            <a:ext cx="345109" cy="268418"/>
          </a:xfrm>
          <a:prstGeom prst="rect">
            <a:avLst/>
          </a:prstGeom>
        </p:spPr>
      </p:pic>
      <p:pic>
        <p:nvPicPr>
          <p:cNvPr id="32" name="Picture 31">
            <a:extLst>
              <a:ext uri="{FF2B5EF4-FFF2-40B4-BE49-F238E27FC236}">
                <a16:creationId xmlns:a16="http://schemas.microsoft.com/office/drawing/2014/main" id="{281C604F-4398-1449-A9B9-E1D572137E43}"/>
              </a:ext>
            </a:extLst>
          </p:cNvPr>
          <p:cNvPicPr>
            <a:picLocks noChangeAspect="1"/>
          </p:cNvPicPr>
          <p:nvPr/>
        </p:nvPicPr>
        <p:blipFill>
          <a:blip r:embed="rId12"/>
          <a:stretch>
            <a:fillRect/>
          </a:stretch>
        </p:blipFill>
        <p:spPr>
          <a:xfrm>
            <a:off x="1760978" y="4174609"/>
            <a:ext cx="349499" cy="271833"/>
          </a:xfrm>
          <a:prstGeom prst="rect">
            <a:avLst/>
          </a:prstGeom>
        </p:spPr>
      </p:pic>
      <p:pic>
        <p:nvPicPr>
          <p:cNvPr id="33" name="Picture 32">
            <a:extLst>
              <a:ext uri="{FF2B5EF4-FFF2-40B4-BE49-F238E27FC236}">
                <a16:creationId xmlns:a16="http://schemas.microsoft.com/office/drawing/2014/main" id="{4BD2706B-7B61-3346-9B79-3E1FA52792BF}"/>
              </a:ext>
            </a:extLst>
          </p:cNvPr>
          <p:cNvPicPr>
            <a:picLocks noChangeAspect="1"/>
          </p:cNvPicPr>
          <p:nvPr/>
        </p:nvPicPr>
        <p:blipFill>
          <a:blip r:embed="rId4"/>
          <a:stretch>
            <a:fillRect/>
          </a:stretch>
        </p:blipFill>
        <p:spPr>
          <a:xfrm>
            <a:off x="2432289" y="4194039"/>
            <a:ext cx="345109" cy="268418"/>
          </a:xfrm>
          <a:prstGeom prst="rect">
            <a:avLst/>
          </a:prstGeom>
        </p:spPr>
      </p:pic>
      <p:pic>
        <p:nvPicPr>
          <p:cNvPr id="34" name="Picture 33">
            <a:extLst>
              <a:ext uri="{FF2B5EF4-FFF2-40B4-BE49-F238E27FC236}">
                <a16:creationId xmlns:a16="http://schemas.microsoft.com/office/drawing/2014/main" id="{9FAB12F7-EB46-6043-9AD7-CDF956A1663F}"/>
              </a:ext>
            </a:extLst>
          </p:cNvPr>
          <p:cNvPicPr>
            <a:picLocks noChangeAspect="1"/>
          </p:cNvPicPr>
          <p:nvPr/>
        </p:nvPicPr>
        <p:blipFill>
          <a:blip r:embed="rId4"/>
          <a:stretch>
            <a:fillRect/>
          </a:stretch>
        </p:blipFill>
        <p:spPr>
          <a:xfrm>
            <a:off x="3388367" y="4194039"/>
            <a:ext cx="345109" cy="268418"/>
          </a:xfrm>
          <a:prstGeom prst="rect">
            <a:avLst/>
          </a:prstGeom>
        </p:spPr>
      </p:pic>
      <p:pic>
        <p:nvPicPr>
          <p:cNvPr id="35" name="Picture 34">
            <a:extLst>
              <a:ext uri="{FF2B5EF4-FFF2-40B4-BE49-F238E27FC236}">
                <a16:creationId xmlns:a16="http://schemas.microsoft.com/office/drawing/2014/main" id="{0C3F639A-2CBA-FA4A-8934-7F1879F4C081}"/>
              </a:ext>
            </a:extLst>
          </p:cNvPr>
          <p:cNvPicPr>
            <a:picLocks noChangeAspect="1"/>
          </p:cNvPicPr>
          <p:nvPr/>
        </p:nvPicPr>
        <p:blipFill>
          <a:blip r:embed="rId4"/>
          <a:stretch>
            <a:fillRect/>
          </a:stretch>
        </p:blipFill>
        <p:spPr>
          <a:xfrm>
            <a:off x="4583306" y="4211256"/>
            <a:ext cx="345109" cy="268418"/>
          </a:xfrm>
          <a:prstGeom prst="rect">
            <a:avLst/>
          </a:prstGeom>
        </p:spPr>
      </p:pic>
      <p:pic>
        <p:nvPicPr>
          <p:cNvPr id="36" name="Picture 35">
            <a:extLst>
              <a:ext uri="{FF2B5EF4-FFF2-40B4-BE49-F238E27FC236}">
                <a16:creationId xmlns:a16="http://schemas.microsoft.com/office/drawing/2014/main" id="{CAF8C140-41CA-0645-B8D2-2F190CC509F0}"/>
              </a:ext>
            </a:extLst>
          </p:cNvPr>
          <p:cNvPicPr>
            <a:picLocks noChangeAspect="1"/>
          </p:cNvPicPr>
          <p:nvPr/>
        </p:nvPicPr>
        <p:blipFill>
          <a:blip r:embed="rId12"/>
          <a:stretch>
            <a:fillRect/>
          </a:stretch>
        </p:blipFill>
        <p:spPr>
          <a:xfrm>
            <a:off x="5809151" y="4183524"/>
            <a:ext cx="372994" cy="290107"/>
          </a:xfrm>
          <a:prstGeom prst="rect">
            <a:avLst/>
          </a:prstGeom>
        </p:spPr>
      </p:pic>
      <p:pic>
        <p:nvPicPr>
          <p:cNvPr id="37" name="Picture 36">
            <a:extLst>
              <a:ext uri="{FF2B5EF4-FFF2-40B4-BE49-F238E27FC236}">
                <a16:creationId xmlns:a16="http://schemas.microsoft.com/office/drawing/2014/main" id="{3F28216C-F153-B84C-A441-B4E1057CC8A4}"/>
              </a:ext>
            </a:extLst>
          </p:cNvPr>
          <p:cNvPicPr>
            <a:picLocks noChangeAspect="1"/>
          </p:cNvPicPr>
          <p:nvPr/>
        </p:nvPicPr>
        <p:blipFill>
          <a:blip r:embed="rId12"/>
          <a:stretch>
            <a:fillRect/>
          </a:stretch>
        </p:blipFill>
        <p:spPr>
          <a:xfrm>
            <a:off x="6876384" y="4191167"/>
            <a:ext cx="372994" cy="290107"/>
          </a:xfrm>
          <a:prstGeom prst="rect">
            <a:avLst/>
          </a:prstGeom>
        </p:spPr>
      </p:pic>
      <p:pic>
        <p:nvPicPr>
          <p:cNvPr id="38" name="Picture 37">
            <a:extLst>
              <a:ext uri="{FF2B5EF4-FFF2-40B4-BE49-F238E27FC236}">
                <a16:creationId xmlns:a16="http://schemas.microsoft.com/office/drawing/2014/main" id="{FF1AE1DF-E23E-9945-8C75-1CC37DCB973D}"/>
              </a:ext>
            </a:extLst>
          </p:cNvPr>
          <p:cNvPicPr>
            <a:picLocks noChangeAspect="1"/>
          </p:cNvPicPr>
          <p:nvPr/>
        </p:nvPicPr>
        <p:blipFill>
          <a:blip r:embed="rId12"/>
          <a:stretch>
            <a:fillRect/>
          </a:stretch>
        </p:blipFill>
        <p:spPr>
          <a:xfrm>
            <a:off x="8142038" y="4152920"/>
            <a:ext cx="372994" cy="290107"/>
          </a:xfrm>
          <a:prstGeom prst="rect">
            <a:avLst/>
          </a:prstGeom>
        </p:spPr>
      </p:pic>
      <p:sp>
        <p:nvSpPr>
          <p:cNvPr id="39" name="Rectangle 38">
            <a:extLst>
              <a:ext uri="{FF2B5EF4-FFF2-40B4-BE49-F238E27FC236}">
                <a16:creationId xmlns:a16="http://schemas.microsoft.com/office/drawing/2014/main" id="{68410FED-0AD8-664D-A117-042DED6E7408}"/>
              </a:ext>
            </a:extLst>
          </p:cNvPr>
          <p:cNvSpPr/>
          <p:nvPr/>
        </p:nvSpPr>
        <p:spPr>
          <a:xfrm>
            <a:off x="981844" y="319661"/>
            <a:ext cx="6092825" cy="646331"/>
          </a:xfrm>
          <a:prstGeom prst="rect">
            <a:avLst/>
          </a:prstGeom>
        </p:spPr>
        <p:txBody>
          <a:bodyPr>
            <a:spAutoFit/>
          </a:bodyPr>
          <a:lstStyle/>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p:txBody>
      </p:sp>
      <p:pic>
        <p:nvPicPr>
          <p:cNvPr id="40" name="Picture 39">
            <a:extLst>
              <a:ext uri="{FF2B5EF4-FFF2-40B4-BE49-F238E27FC236}">
                <a16:creationId xmlns:a16="http://schemas.microsoft.com/office/drawing/2014/main" id="{A721C3A8-3BC7-E942-AAB5-6D26E9DE7506}"/>
              </a:ext>
            </a:extLst>
          </p:cNvPr>
          <p:cNvPicPr>
            <a:picLocks noChangeAspect="1"/>
          </p:cNvPicPr>
          <p:nvPr/>
        </p:nvPicPr>
        <p:blipFill>
          <a:blip r:embed="rId16"/>
          <a:stretch>
            <a:fillRect/>
          </a:stretch>
        </p:blipFill>
        <p:spPr>
          <a:xfrm>
            <a:off x="2279661" y="5186886"/>
            <a:ext cx="7248650" cy="1320386"/>
          </a:xfrm>
          <a:prstGeom prst="rect">
            <a:avLst/>
          </a:prstGeom>
        </p:spPr>
      </p:pic>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C80240-DC48-9045-A262-171456A6331D}"/>
              </a:ext>
            </a:extLst>
          </p:cNvPr>
          <p:cNvSpPr/>
          <p:nvPr/>
        </p:nvSpPr>
        <p:spPr>
          <a:xfrm>
            <a:off x="1341884" y="1772816"/>
            <a:ext cx="9505056" cy="3693319"/>
          </a:xfrm>
          <a:prstGeom prst="rect">
            <a:avLst/>
          </a:prstGeom>
        </p:spPr>
        <p:txBody>
          <a:bodyPr wrap="square">
            <a:spAutoFit/>
          </a:bodyPr>
          <a:lstStyle/>
          <a:p>
            <a:r>
              <a:rPr lang="en-US" dirty="0">
                <a:solidFill>
                  <a:srgbClr val="25992D"/>
                </a:solidFill>
                <a:latin typeface="Courier" pitchFamily="2" charset="0"/>
              </a:rPr>
              <a:t>%% This is a </a:t>
            </a:r>
            <a:r>
              <a:rPr lang="en-US" dirty="0" err="1">
                <a:solidFill>
                  <a:srgbClr val="25992D"/>
                </a:solidFill>
                <a:latin typeface="Courier" pitchFamily="2" charset="0"/>
              </a:rPr>
              <a:t>matlab</a:t>
            </a:r>
            <a:r>
              <a:rPr lang="en-US" dirty="0">
                <a:solidFill>
                  <a:srgbClr val="25992D"/>
                </a:solidFill>
                <a:latin typeface="Courier" pitchFamily="2" charset="0"/>
              </a:rPr>
              <a:t> test code for Pattern Recognition class ,Questions No 3.1 ,No 3.2 and No 3.2</a:t>
            </a:r>
          </a:p>
          <a:p>
            <a:br>
              <a:rPr lang="en-US" dirty="0">
                <a:latin typeface="Courier" pitchFamily="2" charset="0"/>
              </a:rPr>
            </a:br>
            <a:endParaRPr lang="en-US" dirty="0">
              <a:latin typeface="Courier" pitchFamily="2" charset="0"/>
            </a:endParaRPr>
          </a:p>
          <a:p>
            <a:r>
              <a:rPr lang="en-US" dirty="0">
                <a:solidFill>
                  <a:srgbClr val="25992D"/>
                </a:solidFill>
                <a:latin typeface="Courier" pitchFamily="2" charset="0"/>
              </a:rPr>
              <a:t>%% This is part of the whole program </a:t>
            </a:r>
          </a:p>
          <a:p>
            <a:r>
              <a:rPr lang="en-US" dirty="0">
                <a:latin typeface="Courier" pitchFamily="2" charset="0"/>
              </a:rPr>
              <a:t>    </a:t>
            </a:r>
            <a:r>
              <a:rPr lang="en-US" dirty="0" err="1">
                <a:latin typeface="Courier" pitchFamily="2" charset="0"/>
              </a:rPr>
              <a:t>clc</a:t>
            </a:r>
            <a:r>
              <a:rPr lang="en-US" dirty="0">
                <a:latin typeface="Courier" pitchFamily="2" charset="0"/>
              </a:rPr>
              <a:t>;</a:t>
            </a:r>
          </a:p>
          <a:p>
            <a:r>
              <a:rPr lang="en-US" dirty="0">
                <a:latin typeface="Courier" pitchFamily="2" charset="0"/>
              </a:rPr>
              <a:t>    clear;</a:t>
            </a:r>
          </a:p>
          <a:p>
            <a:r>
              <a:rPr lang="en-US" dirty="0">
                <a:solidFill>
                  <a:srgbClr val="000000"/>
                </a:solidFill>
                <a:latin typeface="Courier" pitchFamily="2" charset="0"/>
              </a:rPr>
              <a:t>    </a:t>
            </a:r>
            <a:r>
              <a:rPr lang="en-US" dirty="0" err="1">
                <a:solidFill>
                  <a:srgbClr val="000000"/>
                </a:solidFill>
                <a:latin typeface="Courier" pitchFamily="2" charset="0"/>
              </a:rPr>
              <a:t>disp</a:t>
            </a:r>
            <a:r>
              <a:rPr lang="en-US" dirty="0">
                <a:solidFill>
                  <a:srgbClr val="000000"/>
                </a:solidFill>
                <a:latin typeface="Courier" pitchFamily="2" charset="0"/>
              </a:rPr>
              <a:t>(</a:t>
            </a:r>
            <a:r>
              <a:rPr lang="en-US" dirty="0">
                <a:solidFill>
                  <a:srgbClr val="B245F3"/>
                </a:solidFill>
                <a:latin typeface="Courier" pitchFamily="2" charset="0"/>
              </a:rPr>
              <a:t> </a:t>
            </a:r>
            <a:r>
              <a:rPr lang="en-US" dirty="0" err="1">
                <a:solidFill>
                  <a:srgbClr val="B245F3"/>
                </a:solidFill>
                <a:latin typeface="Courier" pitchFamily="2" charset="0"/>
              </a:rPr>
              <a:t>Ñ‚Ð°Ð±Ñƒ</a:t>
            </a:r>
            <a:r>
              <a:rPr lang="en-US" dirty="0">
                <a:solidFill>
                  <a:srgbClr val="B245F3"/>
                </a:solidFill>
                <a:latin typeface="Courier" pitchFamily="2" charset="0"/>
              </a:rPr>
              <a:t> ÐºÐµÑ€ÐµÐº.'</a:t>
            </a:r>
            <a:r>
              <a:rPr lang="en-US" dirty="0">
                <a:solidFill>
                  <a:srgbClr val="000000"/>
                </a:solidFill>
                <a:latin typeface="Courier" pitchFamily="2" charset="0"/>
              </a:rPr>
              <a:t>)</a:t>
            </a:r>
            <a:endParaRPr lang="en-US" dirty="0">
              <a:solidFill>
                <a:srgbClr val="B245F3"/>
              </a:solidFill>
              <a:latin typeface="Courier" pitchFamily="2" charset="0"/>
            </a:endParaRPr>
          </a:p>
          <a:p>
            <a:r>
              <a:rPr lang="en-US" dirty="0">
                <a:latin typeface="Courier" pitchFamily="2" charset="0"/>
              </a:rPr>
              <a:t>    x=[1,1;0,0;2,0;4,4;5,5;5,3]</a:t>
            </a:r>
          </a:p>
          <a:p>
            <a:r>
              <a:rPr lang="en-US" dirty="0">
                <a:latin typeface="Courier" pitchFamily="2" charset="0"/>
              </a:rPr>
              <a:t>    Theta=0.5;</a:t>
            </a:r>
          </a:p>
          <a:p>
            <a:r>
              <a:rPr lang="en-US" dirty="0">
                <a:latin typeface="Courier" pitchFamily="2" charset="0"/>
              </a:rPr>
              <a:t>    pattern3_1=</a:t>
            </a:r>
            <a:r>
              <a:rPr lang="en-US" dirty="0" err="1">
                <a:latin typeface="Courier" pitchFamily="2" charset="0"/>
              </a:rPr>
              <a:t>MaxMinDisFun</a:t>
            </a:r>
            <a:r>
              <a:rPr lang="en-US" dirty="0">
                <a:latin typeface="Courier" pitchFamily="2" charset="0"/>
              </a:rPr>
              <a:t>(x,0.5)</a:t>
            </a:r>
          </a:p>
          <a:p>
            <a:br>
              <a:rPr lang="en-US" dirty="0">
                <a:latin typeface="Courier" pitchFamily="2" charset="0"/>
              </a:rPr>
            </a:br>
            <a:endParaRPr lang="en-US" dirty="0">
              <a:effectLst/>
              <a:latin typeface="Courier" pitchFamily="2" charset="0"/>
            </a:endParaRPr>
          </a:p>
        </p:txBody>
      </p:sp>
      <p:sp>
        <p:nvSpPr>
          <p:cNvPr id="3" name="Title 1">
            <a:extLst>
              <a:ext uri="{FF2B5EF4-FFF2-40B4-BE49-F238E27FC236}">
                <a16:creationId xmlns:a16="http://schemas.microsoft.com/office/drawing/2014/main" id="{E4BE6751-A4BE-4041-9D05-19ECAE50503B}"/>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MATLAB</a:t>
            </a:r>
            <a:r>
              <a:rPr lang="zh-Hans" altLang="en-US" b="1" i="1" dirty="0"/>
              <a:t> </a:t>
            </a:r>
            <a:r>
              <a:rPr lang="en-US" altLang="zh-Hans" b="1" i="1" dirty="0"/>
              <a:t>CODE</a:t>
            </a:r>
            <a:r>
              <a:rPr lang="zh-Hans" altLang="en-US" b="1" i="1" dirty="0"/>
              <a:t> </a:t>
            </a:r>
            <a:r>
              <a:rPr lang="zh-Hans" altLang="en-US" dirty="0"/>
              <a:t> </a:t>
            </a:r>
            <a:endParaRPr lang="en-US" dirty="0"/>
          </a:p>
        </p:txBody>
      </p:sp>
    </p:spTree>
    <p:extLst>
      <p:ext uri="{BB962C8B-B14F-4D97-AF65-F5344CB8AC3E}">
        <p14:creationId xmlns:p14="http://schemas.microsoft.com/office/powerpoint/2010/main" val="30292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2</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3.2.-есеп.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2, 2</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3, 0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4, 4</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6, 3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3619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3</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3.3.-есеп.</a:t>
                </a:r>
                <a:r>
                  <a:rPr lang="kk-KZ" dirty="0"/>
                  <a:t> </a:t>
                </a:r>
                <a14:m>
                  <m:oMath xmlns:m="http://schemas.openxmlformats.org/officeDocument/2006/math">
                    <m:sSup>
                      <m:sSupPr>
                        <m:ctrlPr>
                          <a:rPr lang="en-US" i="1"/>
                        </m:ctrlPr>
                      </m:sSupPr>
                      <m:e>
                        <m:r>
                          <a:rPr lang="kk-KZ" i="1"/>
                          <m:t>𝑅</m:t>
                        </m:r>
                      </m:e>
                      <m:sup>
                        <m:r>
                          <a:rPr lang="kk-KZ" i="1"/>
                          <m:t>2</m:t>
                        </m:r>
                      </m:sup>
                    </m:sSup>
                  </m:oMath>
                </a14:m>
                <a:r>
                  <a:rPr lang="kk-KZ" dirty="0"/>
                  <a:t> жазықтығында </a:t>
                </a:r>
                <a14:m>
                  <m:oMath xmlns:m="http://schemas.openxmlformats.org/officeDocument/2006/math">
                    <m:sSub>
                      <m:sSubPr>
                        <m:ctrlPr>
                          <a:rPr lang="en-US" i="1"/>
                        </m:ctrlPr>
                      </m:sSubPr>
                      <m:e>
                        <m:r>
                          <a:rPr lang="kk-KZ" b="1" i="1"/>
                          <m:t>𝐱</m:t>
                        </m:r>
                      </m:e>
                      <m:sub>
                        <m:r>
                          <a:rPr lang="kk-KZ" i="1"/>
                          <m:t>1</m:t>
                        </m:r>
                      </m:sub>
                    </m:sSub>
                    <m:r>
                      <a:rPr lang="kk-KZ" i="1"/>
                      <m:t>=</m:t>
                    </m:r>
                    <m:d>
                      <m:dPr>
                        <m:ctrlPr>
                          <a:rPr lang="en-US" i="1"/>
                        </m:ctrlPr>
                      </m:dPr>
                      <m:e>
                        <m:r>
                          <a:rPr lang="kk-KZ" i="1"/>
                          <m:t>3, 3</m:t>
                        </m:r>
                      </m:e>
                    </m:d>
                  </m:oMath>
                </a14:m>
                <a:r>
                  <a:rPr lang="kk-KZ" dirty="0"/>
                  <a:t>, </a:t>
                </a:r>
                <a14:m>
                  <m:oMath xmlns:m="http://schemas.openxmlformats.org/officeDocument/2006/math">
                    <m:sSub>
                      <m:sSubPr>
                        <m:ctrlPr>
                          <a:rPr lang="en-US" i="1"/>
                        </m:ctrlPr>
                      </m:sSubPr>
                      <m:e>
                        <m:r>
                          <a:rPr lang="kk-KZ" b="1" i="1"/>
                          <m:t>𝐱</m:t>
                        </m:r>
                      </m:e>
                      <m:sub>
                        <m:r>
                          <a:rPr lang="kk-KZ" i="1"/>
                          <m:t>2</m:t>
                        </m:r>
                      </m:sub>
                    </m:sSub>
                    <m:r>
                      <a:rPr lang="kk-KZ" i="1"/>
                      <m:t>=</m:t>
                    </m:r>
                    <m:d>
                      <m:dPr>
                        <m:ctrlPr>
                          <a:rPr lang="en-US" i="1"/>
                        </m:ctrlPr>
                      </m:dPr>
                      <m:e>
                        <m:r>
                          <a:rPr lang="kk-KZ" i="1"/>
                          <m:t>0, 0</m:t>
                        </m:r>
                      </m:e>
                    </m:d>
                  </m:oMath>
                </a14:m>
                <a:r>
                  <a:rPr lang="kk-KZ" dirty="0"/>
                  <a:t>, </a:t>
                </a:r>
                <a14:m>
                  <m:oMath xmlns:m="http://schemas.openxmlformats.org/officeDocument/2006/math">
                    <m:sSub>
                      <m:sSubPr>
                        <m:ctrlPr>
                          <a:rPr lang="en-US" i="1"/>
                        </m:ctrlPr>
                      </m:sSubPr>
                      <m:e>
                        <m:r>
                          <a:rPr lang="kk-KZ" b="1" i="1"/>
                          <m:t>𝐱</m:t>
                        </m:r>
                      </m:e>
                      <m:sub>
                        <m:r>
                          <a:rPr lang="kk-KZ" i="1"/>
                          <m:t>3</m:t>
                        </m:r>
                      </m:sub>
                    </m:sSub>
                    <m:r>
                      <a:rPr lang="kk-KZ" i="1"/>
                      <m:t>=</m:t>
                    </m:r>
                    <m:d>
                      <m:dPr>
                        <m:ctrlPr>
                          <a:rPr lang="en-US" i="1"/>
                        </m:ctrlPr>
                      </m:dPr>
                      <m:e>
                        <m:r>
                          <a:rPr lang="kk-KZ" i="1"/>
                          <m:t>4, 0</m:t>
                        </m:r>
                      </m:e>
                    </m:d>
                  </m:oMath>
                </a14:m>
                <a:r>
                  <a:rPr lang="kk-KZ" dirty="0"/>
                  <a:t>, </a:t>
                </a:r>
                <a14:m>
                  <m:oMath xmlns:m="http://schemas.openxmlformats.org/officeDocument/2006/math">
                    <m:sSub>
                      <m:sSubPr>
                        <m:ctrlPr>
                          <a:rPr lang="en-US" i="1"/>
                        </m:ctrlPr>
                      </m:sSubPr>
                      <m:e>
                        <m:r>
                          <a:rPr lang="kk-KZ" b="1" i="1"/>
                          <m:t>𝐱</m:t>
                        </m:r>
                      </m:e>
                      <m:sub>
                        <m:r>
                          <a:rPr lang="kk-KZ" i="1"/>
                          <m:t>4</m:t>
                        </m:r>
                      </m:sub>
                    </m:sSub>
                    <m:r>
                      <a:rPr lang="kk-KZ" i="1"/>
                      <m:t>=</m:t>
                    </m:r>
                    <m:d>
                      <m:dPr>
                        <m:ctrlPr>
                          <a:rPr lang="en-US" i="1"/>
                        </m:ctrlPr>
                      </m:dPr>
                      <m:e>
                        <m:r>
                          <a:rPr lang="kk-KZ" i="1"/>
                          <m:t>5, 5</m:t>
                        </m:r>
                      </m:e>
                    </m:d>
                  </m:oMath>
                </a14:m>
                <a:r>
                  <a:rPr lang="kk-KZ" dirty="0"/>
                  <a:t>, </a:t>
                </a:r>
                <a14:m>
                  <m:oMath xmlns:m="http://schemas.openxmlformats.org/officeDocument/2006/math">
                    <m:sSub>
                      <m:sSubPr>
                        <m:ctrlPr>
                          <a:rPr lang="en-US" i="1"/>
                        </m:ctrlPr>
                      </m:sSubPr>
                      <m:e>
                        <m:r>
                          <a:rPr lang="kk-KZ" b="1" i="1"/>
                          <m:t>𝐱</m:t>
                        </m:r>
                      </m:e>
                      <m:sub>
                        <m:r>
                          <a:rPr lang="kk-KZ" i="1"/>
                          <m:t>5</m:t>
                        </m:r>
                      </m:sub>
                    </m:sSub>
                    <m:r>
                      <a:rPr lang="kk-KZ" i="1"/>
                      <m:t>=</m:t>
                    </m:r>
                    <m:d>
                      <m:dPr>
                        <m:ctrlPr>
                          <a:rPr lang="en-US" i="1"/>
                        </m:ctrlPr>
                      </m:dPr>
                      <m:e>
                        <m:r>
                          <a:rPr lang="kk-KZ" i="1"/>
                          <m:t>6, 6</m:t>
                        </m:r>
                      </m:e>
                    </m:d>
                  </m:oMath>
                </a14:m>
                <a:r>
                  <a:rPr lang="kk-KZ" dirty="0"/>
                  <a:t>, </a:t>
                </a:r>
                <a14:m>
                  <m:oMath xmlns:m="http://schemas.openxmlformats.org/officeDocument/2006/math">
                    <m:sSub>
                      <m:sSubPr>
                        <m:ctrlPr>
                          <a:rPr lang="en-US" i="1"/>
                        </m:ctrlPr>
                      </m:sSubPr>
                      <m:e>
                        <m:r>
                          <a:rPr lang="kk-KZ" b="1" i="1"/>
                          <m:t>𝐱</m:t>
                        </m:r>
                      </m:e>
                      <m:sub>
                        <m:r>
                          <a:rPr lang="kk-KZ" i="1"/>
                          <m:t>6</m:t>
                        </m:r>
                      </m:sub>
                    </m:sSub>
                    <m:r>
                      <a:rPr lang="kk-KZ" i="1"/>
                      <m:t>=</m:t>
                    </m:r>
                    <m:d>
                      <m:dPr>
                        <m:ctrlPr>
                          <a:rPr lang="en-US" i="1"/>
                        </m:ctrlPr>
                      </m:dPr>
                      <m:e>
                        <m:r>
                          <a:rPr lang="kk-KZ" i="1"/>
                          <m:t>7, 4</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8162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363" y="1988840"/>
            <a:ext cx="9144000" cy="2667000"/>
          </a:xfrm>
        </p:spPr>
        <p:txBody>
          <a:bodyPr/>
          <a:lstStyle/>
          <a:p>
            <a:pPr algn="ctr"/>
            <a:r>
              <a:rPr lang="en-US" altLang="zh-Hans" dirty="0"/>
              <a:t>Thanks</a:t>
            </a:r>
            <a:r>
              <a:rPr lang="zh-Hans" altLang="en-US" dirty="0"/>
              <a:t> </a:t>
            </a:r>
            <a:r>
              <a:rPr lang="en-US" altLang="zh-Hans" dirty="0"/>
              <a:t>!</a:t>
            </a:r>
            <a:r>
              <a:rPr lang="kk-KZ" altLang="zh-Hans" dirty="0"/>
              <a:t> Рахмет</a:t>
            </a:r>
            <a:r>
              <a:rPr lang="zh-Hans" altLang="en-US" dirty="0"/>
              <a:t> </a:t>
            </a:r>
            <a:r>
              <a:rPr lang="en-US" altLang="zh-Hans" dirty="0"/>
              <a:t>!</a:t>
            </a:r>
            <a:br>
              <a:rPr lang="en-US" altLang="zh-Hans" dirty="0"/>
            </a:br>
            <a:br>
              <a:rPr lang="en-US" altLang="ja-JP" dirty="0"/>
            </a:br>
            <a:endParaRPr lang="en-US" dirty="0"/>
          </a:p>
        </p:txBody>
      </p:sp>
      <p:sp>
        <p:nvSpPr>
          <p:cNvPr id="3" name="Subtitle 2">
            <a:extLst>
              <a:ext uri="{FF2B5EF4-FFF2-40B4-BE49-F238E27FC236}">
                <a16:creationId xmlns:a16="http://schemas.microsoft.com/office/drawing/2014/main" id="{AC1E713A-B868-D748-B3CE-1FEA931FEE9A}"/>
              </a:ext>
            </a:extLst>
          </p:cNvPr>
          <p:cNvSpPr txBox="1">
            <a:spLocks/>
          </p:cNvSpPr>
          <p:nvPr/>
        </p:nvSpPr>
        <p:spPr>
          <a:xfrm>
            <a:off x="1532338" y="5013176"/>
            <a:ext cx="9143999" cy="106680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9pPr>
          </a:lstStyle>
          <a:p>
            <a:pPr algn="ctr">
              <a:spcBef>
                <a:spcPts val="200"/>
              </a:spcBef>
            </a:pPr>
            <a:r>
              <a:rPr lang="en-US" altLang="zh-Hans"/>
              <a:t>yaakovazat.com</a:t>
            </a:r>
          </a:p>
          <a:p>
            <a:pPr algn="ctr">
              <a:spcBef>
                <a:spcPts val="200"/>
              </a:spcBef>
            </a:pPr>
            <a:r>
              <a:rPr lang="en-US" altLang="zh-Hans">
                <a:hlinkClick r:id="rId2"/>
              </a:rPr>
              <a:t>yaakovazat@gmail.com</a:t>
            </a:r>
            <a:endParaRPr lang="en-US" altLang="zh-Hans"/>
          </a:p>
          <a:p>
            <a:pPr algn="ctr">
              <a:spcBef>
                <a:spcPts val="200"/>
              </a:spcBef>
            </a:pPr>
            <a:r>
              <a:rPr lang="en-US"/>
              <a:t>Github:http://github.com/yaakovazat</a:t>
            </a:r>
            <a:endParaRPr lang="en-US" dirty="0"/>
          </a:p>
        </p:txBody>
      </p:sp>
    </p:spTree>
    <p:extLst>
      <p:ext uri="{BB962C8B-B14F-4D97-AF65-F5344CB8AC3E}">
        <p14:creationId xmlns:p14="http://schemas.microsoft.com/office/powerpoint/2010/main" val="19517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lnSpcReduction="10000"/>
          </a:bodyPr>
          <a:lstStyle/>
          <a:p>
            <a:r>
              <a:rPr lang="en-US" altLang="ja-JP" dirty="0"/>
              <a:t>The maximum-minimum distance method is a heuristic algorithm based on heuristics in pattern recognition. It uses the Euclidean distance as the basis, and takes the object as far as possible as the clustering center. Therefore, it is possible to avoid the situation that the clustering seeds may be too close when the initial value of the K-means method is selected. It can not only intelligently determine the number of seeds for the initial test clustering, but also improve the efficiency of dividing the initial test data set</a:t>
            </a:r>
            <a:r>
              <a:rPr lang="en-US" altLang="zh-Hans" dirty="0"/>
              <a:t>.</a:t>
            </a:r>
            <a:endParaRPr lang="en-US"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a:bodyPr>
          <a:lstStyle/>
          <a:p>
            <a:r>
              <a:rPr lang="en-US" altLang="ja-JP" dirty="0"/>
              <a:t>The algorithm is based on the Euclidean distance. First, the first sample object is used as the first cluster center, and the second cluster center is selected as the second cluster center that is farthest from the first cluster center, and then other clusters are determined. Center until no new cluster centers are produced. Finally, the sample is classified into the nearest class according to the principle of minimum distance.</a:t>
            </a:r>
            <a:endParaRPr lang="en-US" dirty="0"/>
          </a:p>
        </p:txBody>
      </p:sp>
    </p:spTree>
    <p:extLst>
      <p:ext uri="{BB962C8B-B14F-4D97-AF65-F5344CB8AC3E}">
        <p14:creationId xmlns:p14="http://schemas.microsoft.com/office/powerpoint/2010/main" val="29622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860-4DBF-A746-BAED-9ECEB16C23E1}"/>
              </a:ext>
            </a:extLst>
          </p:cNvPr>
          <p:cNvSpPr>
            <a:spLocks noGrp="1"/>
          </p:cNvSpPr>
          <p:nvPr>
            <p:ph type="title"/>
          </p:nvPr>
        </p:nvSpPr>
        <p:spPr/>
        <p:txBody>
          <a:bodyPr/>
          <a:lstStyle/>
          <a:p>
            <a:r>
              <a:rPr lang="en-US" dirty="0"/>
              <a:t>1.2 Q 1 :what is a class means ?</a:t>
            </a:r>
          </a:p>
        </p:txBody>
      </p:sp>
      <p:sp>
        <p:nvSpPr>
          <p:cNvPr id="3" name="Content Placeholder 2">
            <a:extLst>
              <a:ext uri="{FF2B5EF4-FFF2-40B4-BE49-F238E27FC236}">
                <a16:creationId xmlns:a16="http://schemas.microsoft.com/office/drawing/2014/main" id="{D32AA91E-1776-904D-8FBB-56655C788E76}"/>
              </a:ext>
            </a:extLst>
          </p:cNvPr>
          <p:cNvSpPr>
            <a:spLocks noGrp="1"/>
          </p:cNvSpPr>
          <p:nvPr>
            <p:ph idx="1"/>
          </p:nvPr>
        </p:nvSpPr>
        <p:spPr/>
        <p:txBody>
          <a:bodyPr/>
          <a:lstStyle/>
          <a:p>
            <a:r>
              <a:rPr lang="en-US" dirty="0"/>
              <a:t>We have several classes in both in the universities and schools, how we can distinguish objects from these classes?</a:t>
            </a:r>
          </a:p>
          <a:p>
            <a:endParaRPr lang="en-US" dirty="0"/>
          </a:p>
          <a:p>
            <a:endParaRPr lang="en-US" dirty="0"/>
          </a:p>
          <a:p>
            <a:r>
              <a:rPr lang="en-US" dirty="0"/>
              <a:t>Tips: Distance ,Maximum and Minimum distance</a:t>
            </a:r>
          </a:p>
        </p:txBody>
      </p:sp>
    </p:spTree>
    <p:extLst>
      <p:ext uri="{BB962C8B-B14F-4D97-AF65-F5344CB8AC3E}">
        <p14:creationId xmlns:p14="http://schemas.microsoft.com/office/powerpoint/2010/main" val="391931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lnSpcReduction="10000"/>
          </a:bodyPr>
          <a:lstStyle/>
          <a:p>
            <a:pPr marL="0" indent="0">
              <a:buNone/>
            </a:pPr>
            <a:r>
              <a:rPr lang="en-US" dirty="0"/>
              <a:t>Assume that we have measurements </a:t>
            </a:r>
            <a:r>
              <a:rPr lang="en-US" dirty="0" err="1"/>
              <a:t>x</a:t>
            </a:r>
            <a:r>
              <a:rPr lang="en-US" baseline="-25000" dirty="0" err="1"/>
              <a:t>ik</a:t>
            </a:r>
            <a:r>
              <a:rPr lang="zh-Hans" altLang="en-US" baseline="-25000" dirty="0"/>
              <a:t> </a:t>
            </a:r>
            <a:r>
              <a:rPr lang="en-US" dirty="0"/>
              <a:t>,  </a:t>
            </a:r>
            <a:r>
              <a:rPr lang="en-US" i="1" dirty="0" err="1"/>
              <a:t>i</a:t>
            </a:r>
            <a:r>
              <a:rPr lang="en-US" dirty="0"/>
              <a:t> = 1, … , </a:t>
            </a:r>
            <a:r>
              <a:rPr lang="en-US" i="1" dirty="0"/>
              <a:t>N</a:t>
            </a:r>
            <a:r>
              <a:rPr lang="en-US" dirty="0"/>
              <a:t>, on variables </a:t>
            </a:r>
            <a:r>
              <a:rPr lang="en-US" i="1" dirty="0"/>
              <a:t>k</a:t>
            </a:r>
            <a:r>
              <a:rPr lang="en-US" dirty="0"/>
              <a:t> = 1, … , </a:t>
            </a:r>
            <a:r>
              <a:rPr lang="en-US" i="1" dirty="0"/>
              <a:t>p</a:t>
            </a:r>
            <a:r>
              <a:rPr lang="en-US" dirty="0"/>
              <a:t> (also called attributes).</a:t>
            </a:r>
          </a:p>
          <a:p>
            <a:pPr marL="0" indent="0">
              <a:buNone/>
            </a:pPr>
            <a:r>
              <a:rPr lang="en-US" dirty="0"/>
              <a:t>The Euclidean distance between the </a:t>
            </a:r>
            <a:r>
              <a:rPr lang="en-US" i="1" dirty="0" err="1"/>
              <a:t>i</a:t>
            </a:r>
            <a:r>
              <a:rPr lang="zh-Hans" altLang="en-US" i="1" dirty="0"/>
              <a:t> </a:t>
            </a:r>
            <a:r>
              <a:rPr lang="en-US" dirty="0" err="1"/>
              <a:t>th</a:t>
            </a:r>
            <a:r>
              <a:rPr lang="en-US" dirty="0"/>
              <a:t> and </a:t>
            </a:r>
            <a:r>
              <a:rPr lang="en-US" i="1" dirty="0"/>
              <a:t>j</a:t>
            </a:r>
            <a:r>
              <a:rPr lang="zh-Hans" altLang="en-US" i="1" dirty="0"/>
              <a:t> </a:t>
            </a:r>
            <a:r>
              <a:rPr lang="en-US" dirty="0" err="1"/>
              <a:t>th</a:t>
            </a:r>
            <a:r>
              <a:rPr lang="en-US" dirty="0"/>
              <a:t> objects is</a:t>
            </a:r>
            <a:r>
              <a:rPr lang="en-US" altLang="zh-Hans" dirty="0"/>
              <a:t>:</a:t>
            </a:r>
          </a:p>
          <a:p>
            <a:pPr marL="0" indent="0">
              <a:buNone/>
            </a:pPr>
            <a:endParaRPr lang="en-US" altLang="zh-Hans" dirty="0"/>
          </a:p>
          <a:p>
            <a:pPr marL="0" indent="0">
              <a:buNone/>
            </a:pPr>
            <a:endParaRPr lang="en-US" altLang="zh-Hans" dirty="0"/>
          </a:p>
          <a:p>
            <a:pPr marL="0" indent="0">
              <a:buNone/>
            </a:pPr>
            <a:r>
              <a:rPr lang="en-US" altLang="zh-Hans" dirty="0"/>
              <a:t>for every pair (</a:t>
            </a:r>
            <a:r>
              <a:rPr lang="en-US" altLang="zh-Hans" dirty="0" err="1"/>
              <a:t>i</a:t>
            </a:r>
            <a:r>
              <a:rPr lang="en-US" altLang="zh-Hans" dirty="0"/>
              <a:t>, j) of observations.</a:t>
            </a:r>
          </a:p>
          <a:p>
            <a:pPr marL="0" indent="0">
              <a:buNone/>
            </a:pPr>
            <a:r>
              <a:rPr lang="en-US" dirty="0"/>
              <a:t>The weighted Euclidean distance is</a:t>
            </a:r>
            <a:r>
              <a:rPr lang="en-US" altLang="zh-Hans" dirty="0"/>
              <a:t>:</a:t>
            </a:r>
          </a:p>
          <a:p>
            <a:pPr marL="0" indent="0">
              <a:buNone/>
            </a:pPr>
            <a:endParaRPr lang="en-US" altLang="zh-Hans" dirty="0"/>
          </a:p>
          <a:p>
            <a:pPr marL="0" indent="0">
              <a:buNone/>
            </a:pPr>
            <a:endParaRPr lang="en-US" altLang="zh-Hans" dirty="0"/>
          </a:p>
          <a:p>
            <a:pPr marL="0" indent="0">
              <a:buNone/>
            </a:pPr>
            <a:r>
              <a:rPr lang="en-US" dirty="0"/>
              <a:t>If scales of the attributes differ substantially, standardization is necessary.</a:t>
            </a:r>
            <a:endParaRPr lang="en-US" altLang="zh-Hans" dirty="0"/>
          </a:p>
          <a:p>
            <a:pPr marL="0" indent="0">
              <a:buNone/>
            </a:pPr>
            <a:endParaRPr lang="en-US" altLang="zh-Hans" dirty="0"/>
          </a:p>
          <a:p>
            <a:pPr marL="0" indent="0">
              <a:buNone/>
            </a:pPr>
            <a:endParaRPr lang="en-US" dirty="0"/>
          </a:p>
        </p:txBody>
      </p:sp>
      <p:pic>
        <p:nvPicPr>
          <p:cNvPr id="10" name="Picture 9">
            <a:extLst>
              <a:ext uri="{FF2B5EF4-FFF2-40B4-BE49-F238E27FC236}">
                <a16:creationId xmlns:a16="http://schemas.microsoft.com/office/drawing/2014/main" id="{A4B6BCF1-638C-A843-83D4-AF7051BE812E}"/>
              </a:ext>
            </a:extLst>
          </p:cNvPr>
          <p:cNvPicPr>
            <a:picLocks noChangeAspect="1"/>
          </p:cNvPicPr>
          <p:nvPr/>
        </p:nvPicPr>
        <p:blipFill>
          <a:blip r:embed="rId2"/>
          <a:stretch>
            <a:fillRect/>
          </a:stretch>
        </p:blipFill>
        <p:spPr>
          <a:xfrm>
            <a:off x="5162366" y="3230010"/>
            <a:ext cx="2267743" cy="872209"/>
          </a:xfrm>
          <a:prstGeom prst="rect">
            <a:avLst/>
          </a:prstGeom>
        </p:spPr>
      </p:pic>
      <p:pic>
        <p:nvPicPr>
          <p:cNvPr id="11" name="Picture 10">
            <a:extLst>
              <a:ext uri="{FF2B5EF4-FFF2-40B4-BE49-F238E27FC236}">
                <a16:creationId xmlns:a16="http://schemas.microsoft.com/office/drawing/2014/main" id="{A5DE1A64-27AE-1042-BFE5-A44C72C1C8ED}"/>
              </a:ext>
            </a:extLst>
          </p:cNvPr>
          <p:cNvPicPr>
            <a:picLocks noChangeAspect="1"/>
          </p:cNvPicPr>
          <p:nvPr/>
        </p:nvPicPr>
        <p:blipFill>
          <a:blip r:embed="rId3"/>
          <a:stretch>
            <a:fillRect/>
          </a:stretch>
        </p:blipFill>
        <p:spPr>
          <a:xfrm>
            <a:off x="5162366" y="5373216"/>
            <a:ext cx="2195238" cy="726366"/>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Tree>
    <p:extLst>
      <p:ext uri="{BB962C8B-B14F-4D97-AF65-F5344CB8AC3E}">
        <p14:creationId xmlns:p14="http://schemas.microsoft.com/office/powerpoint/2010/main" val="32774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
        <p:nvSpPr>
          <p:cNvPr id="3" name="Rectangle 2">
            <a:extLst>
              <a:ext uri="{FF2B5EF4-FFF2-40B4-BE49-F238E27FC236}">
                <a16:creationId xmlns:a16="http://schemas.microsoft.com/office/drawing/2014/main" id="{8E3802FA-296C-7F4A-B3C6-E962E9B58A8F}"/>
              </a:ext>
            </a:extLst>
          </p:cNvPr>
          <p:cNvSpPr/>
          <p:nvPr/>
        </p:nvSpPr>
        <p:spPr>
          <a:xfrm>
            <a:off x="1522414" y="4686662"/>
            <a:ext cx="6092825" cy="1200329"/>
          </a:xfrm>
          <a:prstGeom prst="rect">
            <a:avLst/>
          </a:prstGeom>
        </p:spPr>
        <p:txBody>
          <a:bodyPr>
            <a:spAutoFit/>
          </a:bodyPr>
          <a:lstStyle/>
          <a:p>
            <a:r>
              <a:rPr lang="en-US" dirty="0">
                <a:latin typeface="Lucida Grande" panose="020B0600040502020204" pitchFamily="34" charset="0"/>
              </a:rPr>
              <a:t>Euclidean distances are:</a:t>
            </a:r>
          </a:p>
          <a:p>
            <a:r>
              <a:rPr lang="en-US" dirty="0" err="1"/>
              <a:t>d</a:t>
            </a:r>
            <a:r>
              <a:rPr lang="en-US" baseline="-25000" dirty="0" err="1"/>
              <a:t>E</a:t>
            </a:r>
            <a:r>
              <a:rPr lang="en-US" dirty="0"/>
              <a:t>(1,2) = ((1-1)</a:t>
            </a:r>
            <a:r>
              <a:rPr lang="en-US" baseline="30000" dirty="0"/>
              <a:t>2</a:t>
            </a:r>
            <a:r>
              <a:rPr lang="en-US" dirty="0"/>
              <a:t> + (3-2)</a:t>
            </a:r>
            <a:r>
              <a:rPr lang="en-US" baseline="30000" dirty="0"/>
              <a:t>2</a:t>
            </a:r>
            <a:r>
              <a:rPr lang="en-US" dirty="0"/>
              <a:t> + (1-1)</a:t>
            </a:r>
            <a:r>
              <a:rPr lang="en-US" baseline="30000" dirty="0"/>
              <a:t>2</a:t>
            </a:r>
            <a:r>
              <a:rPr lang="en-US" dirty="0"/>
              <a:t> + (2-2)</a:t>
            </a:r>
            <a:r>
              <a:rPr lang="en-US" baseline="30000" dirty="0"/>
              <a:t>2</a:t>
            </a:r>
            <a:r>
              <a:rPr lang="en-US" dirty="0"/>
              <a:t> + (4-1)</a:t>
            </a:r>
            <a:r>
              <a:rPr lang="en-US" baseline="30000" dirty="0"/>
              <a:t>2</a:t>
            </a:r>
            <a:r>
              <a:rPr lang="en-US" dirty="0"/>
              <a:t>)</a:t>
            </a:r>
            <a:r>
              <a:rPr lang="en-US" baseline="30000" dirty="0"/>
              <a:t>1/2</a:t>
            </a:r>
            <a:r>
              <a:rPr lang="en-US" dirty="0"/>
              <a:t> = 3.162.</a:t>
            </a:r>
          </a:p>
          <a:p>
            <a:r>
              <a:rPr lang="en-US" dirty="0" err="1"/>
              <a:t>d</a:t>
            </a:r>
            <a:r>
              <a:rPr lang="en-US" baseline="-25000" dirty="0" err="1"/>
              <a:t>E</a:t>
            </a:r>
            <a:r>
              <a:rPr lang="en-US" dirty="0"/>
              <a:t>(1,3) = ((1-2)</a:t>
            </a:r>
            <a:r>
              <a:rPr lang="en-US" baseline="30000" dirty="0"/>
              <a:t>2</a:t>
            </a:r>
            <a:r>
              <a:rPr lang="en-US" dirty="0"/>
              <a:t> + (3-2)</a:t>
            </a:r>
            <a:r>
              <a:rPr lang="en-US" baseline="30000" dirty="0"/>
              <a:t>2</a:t>
            </a:r>
            <a:r>
              <a:rPr lang="en-US" dirty="0"/>
              <a:t> + (1-2)</a:t>
            </a:r>
            <a:r>
              <a:rPr lang="en-US" baseline="30000" dirty="0"/>
              <a:t>2</a:t>
            </a:r>
            <a:r>
              <a:rPr lang="en-US" dirty="0"/>
              <a:t> + (2-2)</a:t>
            </a:r>
            <a:r>
              <a:rPr lang="en-US" baseline="30000" dirty="0"/>
              <a:t>2</a:t>
            </a:r>
            <a:r>
              <a:rPr lang="en-US" dirty="0"/>
              <a:t> + (4-2)</a:t>
            </a:r>
            <a:r>
              <a:rPr lang="en-US" baseline="30000" dirty="0"/>
              <a:t>2</a:t>
            </a:r>
            <a:r>
              <a:rPr lang="en-US" dirty="0"/>
              <a:t>)</a:t>
            </a:r>
            <a:r>
              <a:rPr lang="en-US" baseline="30000" dirty="0"/>
              <a:t>1/2</a:t>
            </a:r>
            <a:r>
              <a:rPr lang="en-US" dirty="0"/>
              <a:t> = 2.646.</a:t>
            </a:r>
          </a:p>
          <a:p>
            <a:r>
              <a:rPr lang="en-US" dirty="0" err="1"/>
              <a:t>d</a:t>
            </a:r>
            <a:r>
              <a:rPr lang="en-US" baseline="-25000" dirty="0" err="1"/>
              <a:t>E</a:t>
            </a:r>
            <a:r>
              <a:rPr lang="en-US" dirty="0"/>
              <a:t>(2,3) = ((1-2)</a:t>
            </a:r>
            <a:r>
              <a:rPr lang="en-US" baseline="30000" dirty="0"/>
              <a:t>2</a:t>
            </a:r>
            <a:r>
              <a:rPr lang="en-US" dirty="0"/>
              <a:t> + (2-2)</a:t>
            </a:r>
            <a:r>
              <a:rPr lang="en-US" baseline="30000" dirty="0"/>
              <a:t>2</a:t>
            </a:r>
            <a:r>
              <a:rPr lang="en-US" dirty="0"/>
              <a:t> + (1-2)</a:t>
            </a:r>
            <a:r>
              <a:rPr lang="en-US" baseline="30000" dirty="0"/>
              <a:t>2</a:t>
            </a:r>
            <a:r>
              <a:rPr lang="en-US" dirty="0"/>
              <a:t> + (2-2)</a:t>
            </a:r>
            <a:r>
              <a:rPr lang="en-US" baseline="30000" dirty="0"/>
              <a:t>2</a:t>
            </a:r>
            <a:r>
              <a:rPr lang="en-US" dirty="0"/>
              <a:t> + (1-2)</a:t>
            </a:r>
            <a:r>
              <a:rPr lang="en-US" baseline="30000" dirty="0"/>
              <a:t>2</a:t>
            </a:r>
            <a:r>
              <a:rPr lang="en-US" dirty="0"/>
              <a:t>)</a:t>
            </a:r>
            <a:r>
              <a:rPr lang="en-US" baseline="30000" dirty="0"/>
              <a:t>1/2</a:t>
            </a:r>
            <a:r>
              <a:rPr lang="en-US" dirty="0"/>
              <a:t> = 1.732.</a:t>
            </a:r>
            <a:endParaRPr lang="en-US" dirty="0">
              <a:effectLst/>
            </a:endParaRPr>
          </a:p>
        </p:txBody>
      </p:sp>
    </p:spTree>
    <p:extLst>
      <p:ext uri="{BB962C8B-B14F-4D97-AF65-F5344CB8AC3E}">
        <p14:creationId xmlns:p14="http://schemas.microsoft.com/office/powerpoint/2010/main" val="4016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156</TotalTime>
  <Words>1571</Words>
  <Application>Microsoft Macintosh PowerPoint</Application>
  <PresentationFormat>Custom</PresentationFormat>
  <Paragraphs>280</Paragraphs>
  <Slides>30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HGｺﾞｼｯｸM</vt:lpstr>
      <vt:lpstr>HG丸ｺﾞｼｯｸM-PRO</vt:lpstr>
      <vt:lpstr>宋体</vt:lpstr>
      <vt:lpstr>华文楷体</vt:lpstr>
      <vt:lpstr>Arial</vt:lpstr>
      <vt:lpstr>Consolas</vt:lpstr>
      <vt:lpstr>Corbel</vt:lpstr>
      <vt:lpstr>Courier</vt:lpstr>
      <vt:lpstr>Lucida Grande</vt:lpstr>
      <vt:lpstr>Times New Roman</vt:lpstr>
      <vt:lpstr>Chalkboard 16x9</vt:lpstr>
      <vt:lpstr>Pattern Recognition – Clustering Algorithm: Maximum and Minimum Distance Algorithms</vt:lpstr>
      <vt:lpstr>Clustering algorithm - maximum and minimum distance algorithm (instance + code)</vt:lpstr>
      <vt:lpstr>1. The basic idea of the maximum and minimum distance algorithm </vt:lpstr>
      <vt:lpstr>1. The basic idea of the maximum and minimum distance algorithm </vt:lpstr>
      <vt:lpstr>1. The basic idea of the maximum and minimum distance algorithm </vt:lpstr>
      <vt:lpstr>1.2 Q 1 :what is a class means ?</vt:lpstr>
      <vt:lpstr>1.3 Euclidean Distance</vt:lpstr>
      <vt:lpstr>1.3 Euclidean Distance examples:</vt:lpstr>
      <vt:lpstr>1.3 Euclidean Distance examples:</vt:lpstr>
      <vt:lpstr>2. Algorithm implementation steps  </vt:lpstr>
      <vt:lpstr>2.1 The maximum and minimum distance clustering algorithm steps are as follows:</vt:lpstr>
      <vt:lpstr>PowerPoint Presentation</vt:lpstr>
      <vt:lpstr>3. MATLAB™️ code examples   </vt:lpstr>
      <vt:lpstr>3.1 Function info</vt:lpstr>
      <vt:lpstr>3.2 Input Parameters:</vt:lpstr>
      <vt:lpstr>3.3 The loop</vt:lpstr>
      <vt:lpstr>3.4 Classify- first part</vt:lpstr>
      <vt:lpstr>3.4 Classify- second part</vt:lpstr>
      <vt:lpstr>MATLAB codes used above canbe downloaded from my Github Page:</vt:lpstr>
      <vt:lpstr>4. Problem Solving  </vt:lpstr>
      <vt:lpstr>4.1 3.1. -есеп</vt:lpstr>
      <vt:lpstr>4.2 3.1. –есеп step 1:  </vt:lpstr>
      <vt:lpstr>PowerPoint Presentation</vt:lpstr>
      <vt:lpstr>PowerPoint Presentation</vt:lpstr>
      <vt:lpstr>PowerPoint Presentation</vt:lpstr>
      <vt:lpstr>PowerPoint Presentation</vt:lpstr>
      <vt:lpstr>PowerPoint Presentation</vt:lpstr>
      <vt:lpstr>4.1 3.2. -есеп</vt:lpstr>
      <vt:lpstr>4.1 3.3. -есеп</vt:lpstr>
      <vt:lpstr>Thanks ! Рахмет !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Ара қашықтық функциясының көмегімен жіктеуді негіздеңіз PATTERN CLASSIFICATION BY DISTANCE FUNCTIONS</dc:title>
  <dc:creator>Yaakov Azat</dc:creator>
  <cp:lastModifiedBy>Yaakov Azat</cp:lastModifiedBy>
  <cp:revision>16</cp:revision>
  <dcterms:created xsi:type="dcterms:W3CDTF">2018-04-02T14:02:58Z</dcterms:created>
  <dcterms:modified xsi:type="dcterms:W3CDTF">2018-04-03T07:45:11Z</dcterms:modified>
</cp:coreProperties>
</file>